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9" r:id="rId5"/>
    <p:sldId id="260" r:id="rId6"/>
    <p:sldId id="258" r:id="rId7"/>
    <p:sldId id="261" r:id="rId8"/>
    <p:sldId id="263" r:id="rId9"/>
    <p:sldId id="262" r:id="rId10"/>
    <p:sldId id="264" r:id="rId11"/>
    <p:sldId id="265" r:id="rId12"/>
    <p:sldId id="266" r:id="rId13"/>
    <p:sldId id="267" r:id="rId14"/>
    <p:sldId id="271" r:id="rId15"/>
    <p:sldId id="272" r:id="rId16"/>
    <p:sldId id="268" r:id="rId1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DA634-6AFC-4B3A-8628-0FA6A6C093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49D7B4-B238-4F21-8FEA-1873C47882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76375B-FF31-42AA-8430-0B4629E5CBF9}"/>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5" name="Footer Placeholder 4">
            <a:extLst>
              <a:ext uri="{FF2B5EF4-FFF2-40B4-BE49-F238E27FC236}">
                <a16:creationId xmlns:a16="http://schemas.microsoft.com/office/drawing/2014/main" id="{F6E45395-E30B-4DB2-BC86-5F32E45B3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EED32-F840-4B44-B553-D2F852F7E009}"/>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255403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048E5-FED9-4D5A-BB61-9B403690F7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7AA5F0-3151-4924-A187-1274278D6B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08E0AC-627C-434F-92B6-2FCED6ADD68D}"/>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5" name="Footer Placeholder 4">
            <a:extLst>
              <a:ext uri="{FF2B5EF4-FFF2-40B4-BE49-F238E27FC236}">
                <a16:creationId xmlns:a16="http://schemas.microsoft.com/office/drawing/2014/main" id="{9B16FAD7-DC31-4975-A5DD-0F045DBCA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86534-383F-4CD3-AEDD-A4219B5B6536}"/>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399327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035E17-2910-4DAD-870F-C6D11A1EC0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0EABC1-A350-4C3C-8F91-386D674657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1E8EA-3F65-41F6-B546-750AC69B22E4}"/>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5" name="Footer Placeholder 4">
            <a:extLst>
              <a:ext uri="{FF2B5EF4-FFF2-40B4-BE49-F238E27FC236}">
                <a16:creationId xmlns:a16="http://schemas.microsoft.com/office/drawing/2014/main" id="{2386D92E-3BD5-4E34-88C2-C08471783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B35EE7-6B26-4BDE-8486-3C6513D8A360}"/>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543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AB4D-023A-481A-9F28-94F854B9C2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9DF23-F0BC-4C63-A6B8-33FD8512D3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745638-772D-4360-9330-F3987898C77D}"/>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5" name="Footer Placeholder 4">
            <a:extLst>
              <a:ext uri="{FF2B5EF4-FFF2-40B4-BE49-F238E27FC236}">
                <a16:creationId xmlns:a16="http://schemas.microsoft.com/office/drawing/2014/main" id="{DF65028E-5E0A-4779-9A1B-8AC8916B1E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C25A-8C6F-42F4-B460-4E226D47A1C2}"/>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232566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BC1DE-388F-474F-BF97-83DB593447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F0895E-6CD5-42E2-95AB-F388C9FDC2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263521-7D71-4D05-BB36-C73E6D1CC93F}"/>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5" name="Footer Placeholder 4">
            <a:extLst>
              <a:ext uri="{FF2B5EF4-FFF2-40B4-BE49-F238E27FC236}">
                <a16:creationId xmlns:a16="http://schemas.microsoft.com/office/drawing/2014/main" id="{6250EA38-06D1-4927-B7A2-2EA247D19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1A25CC-0E47-413E-8142-489FECD21DC5}"/>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193940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8187-9E4A-42CE-9FF8-B129A91F74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258991-8906-40DB-8D5E-4F47440099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D35F51-82CB-4C00-AFF0-074F697510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375872-4CDB-47E4-B7DE-9F30D27B0315}"/>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6" name="Footer Placeholder 5">
            <a:extLst>
              <a:ext uri="{FF2B5EF4-FFF2-40B4-BE49-F238E27FC236}">
                <a16:creationId xmlns:a16="http://schemas.microsoft.com/office/drawing/2014/main" id="{2CBB2D66-EDF0-4394-9CB7-D1339A095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9A7C36-84EB-42E7-9D72-8D4D9EF0D3E7}"/>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383399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E1D89-A64C-420F-B949-73D81AFA17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F5CFD-56BD-4494-908E-204CF738B8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FF8E23-CEDF-404B-8A3E-B0DECBD883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2AF1BB-2D02-43FF-B5DC-00BCE567B7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D5CA07-0D0D-4013-B280-BA77D01A53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5E0C97-EC12-47B2-9BD7-DADF551F19EC}"/>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8" name="Footer Placeholder 7">
            <a:extLst>
              <a:ext uri="{FF2B5EF4-FFF2-40B4-BE49-F238E27FC236}">
                <a16:creationId xmlns:a16="http://schemas.microsoft.com/office/drawing/2014/main" id="{60E75CB6-F5F0-49B3-9689-9F8B2D5494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936254-4855-495E-8C3B-D248BED51983}"/>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272453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995D3-D84F-4ED4-9862-B48B066ADE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9087C-4855-4F33-A69E-4EA1A4C22A4C}"/>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4" name="Footer Placeholder 3">
            <a:extLst>
              <a:ext uri="{FF2B5EF4-FFF2-40B4-BE49-F238E27FC236}">
                <a16:creationId xmlns:a16="http://schemas.microsoft.com/office/drawing/2014/main" id="{E681528F-B2CE-4525-9E72-57CC4489FB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90A030-DE0B-4226-8F41-9B876B735E09}"/>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8936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E2EDA3-EC5F-4011-9BB6-647FE715BCD9}"/>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3" name="Footer Placeholder 2">
            <a:extLst>
              <a:ext uri="{FF2B5EF4-FFF2-40B4-BE49-F238E27FC236}">
                <a16:creationId xmlns:a16="http://schemas.microsoft.com/office/drawing/2014/main" id="{FF73979F-2285-478B-9042-25E8BBFBB0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D588D4-DD13-49BE-BAEA-8AD9A49BEA2C}"/>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340910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10D73-D875-47C7-B4FB-1E4F6F804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C21B7C-C7D7-4142-AAC0-3C1590C526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2AC478-C61F-40FC-8935-DD449AE3D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BF11CE-B085-4B96-997F-4DAB39DF67CD}"/>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6" name="Footer Placeholder 5">
            <a:extLst>
              <a:ext uri="{FF2B5EF4-FFF2-40B4-BE49-F238E27FC236}">
                <a16:creationId xmlns:a16="http://schemas.microsoft.com/office/drawing/2014/main" id="{98ABFF65-9D5A-49B2-8808-17F383206E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02EE48-25CB-483C-A7E8-A6BB36941EF9}"/>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79725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FBC5D-812C-4E4B-9944-7FDD5C67C4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18FF57-D36A-4757-9D9C-85E09D73C0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EB2217-AD75-4F71-BE76-119ABAF93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CCB43A-ED94-40A6-99F3-33952188F264}"/>
              </a:ext>
            </a:extLst>
          </p:cNvPr>
          <p:cNvSpPr>
            <a:spLocks noGrp="1"/>
          </p:cNvSpPr>
          <p:nvPr>
            <p:ph type="dt" sz="half" idx="10"/>
          </p:nvPr>
        </p:nvSpPr>
        <p:spPr/>
        <p:txBody>
          <a:bodyPr/>
          <a:lstStyle/>
          <a:p>
            <a:fld id="{7637008F-66CB-441B-A124-B236F427FFC1}" type="datetimeFigureOut">
              <a:rPr lang="en-US" smtClean="0"/>
              <a:t>3/19/2021</a:t>
            </a:fld>
            <a:endParaRPr lang="en-US"/>
          </a:p>
        </p:txBody>
      </p:sp>
      <p:sp>
        <p:nvSpPr>
          <p:cNvPr id="6" name="Footer Placeholder 5">
            <a:extLst>
              <a:ext uri="{FF2B5EF4-FFF2-40B4-BE49-F238E27FC236}">
                <a16:creationId xmlns:a16="http://schemas.microsoft.com/office/drawing/2014/main" id="{8AE4596E-550B-460F-BC2A-66B1EC4085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944713-FFCE-4EC9-B011-67A2C76401CB}"/>
              </a:ext>
            </a:extLst>
          </p:cNvPr>
          <p:cNvSpPr>
            <a:spLocks noGrp="1"/>
          </p:cNvSpPr>
          <p:nvPr>
            <p:ph type="sldNum" sz="quarter" idx="12"/>
          </p:nvPr>
        </p:nvSpPr>
        <p:spPr/>
        <p:txBody>
          <a:bodyPr/>
          <a:lstStyle/>
          <a:p>
            <a:fld id="{4E9B73AB-678A-4CF3-8D05-2AAF54436708}" type="slidenum">
              <a:rPr lang="en-US" smtClean="0"/>
              <a:t>‹#›</a:t>
            </a:fld>
            <a:endParaRPr lang="en-US"/>
          </a:p>
        </p:txBody>
      </p:sp>
    </p:spTree>
    <p:extLst>
      <p:ext uri="{BB962C8B-B14F-4D97-AF65-F5344CB8AC3E}">
        <p14:creationId xmlns:p14="http://schemas.microsoft.com/office/powerpoint/2010/main" val="1726519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71A004-C5EF-4765-A398-B4AC59E1B5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097009-8921-4EF5-89B2-B82A841651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5CFF95-97C6-42B9-AE90-8EF588C7B1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7008F-66CB-441B-A124-B236F427FFC1}" type="datetimeFigureOut">
              <a:rPr lang="en-US" smtClean="0"/>
              <a:t>3/19/2021</a:t>
            </a:fld>
            <a:endParaRPr lang="en-US"/>
          </a:p>
        </p:txBody>
      </p:sp>
      <p:sp>
        <p:nvSpPr>
          <p:cNvPr id="5" name="Footer Placeholder 4">
            <a:extLst>
              <a:ext uri="{FF2B5EF4-FFF2-40B4-BE49-F238E27FC236}">
                <a16:creationId xmlns:a16="http://schemas.microsoft.com/office/drawing/2014/main" id="{061F6654-36EB-4CF1-A551-C5FB08AD67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7B82E2-9AD7-4395-AC55-D8C972E4B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B73AB-678A-4CF3-8D05-2AAF54436708}" type="slidenum">
              <a:rPr lang="en-US" smtClean="0"/>
              <a:t>‹#›</a:t>
            </a:fld>
            <a:endParaRPr lang="en-US"/>
          </a:p>
        </p:txBody>
      </p:sp>
    </p:spTree>
    <p:extLst>
      <p:ext uri="{BB962C8B-B14F-4D97-AF65-F5344CB8AC3E}">
        <p14:creationId xmlns:p14="http://schemas.microsoft.com/office/powerpoint/2010/main" val="3168809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govtrack.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ark@dorazioenterprises.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gop.terryharper@g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xasgop.org/txle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apitol.texas.gov/" TargetMode="External"/><Relationship Id="rId2" Type="http://schemas.openxmlformats.org/officeDocument/2006/relationships/hyperlink" Target="https://www.texasgop.org/txlege/" TargetMode="External"/><Relationship Id="rId1" Type="http://schemas.openxmlformats.org/officeDocument/2006/relationships/slideLayout" Target="../slideLayouts/slideLayout2.xml"/><Relationship Id="rId4" Type="http://schemas.openxmlformats.org/officeDocument/2006/relationships/hyperlink" Target="https://senate.texas.gov/events.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texasgop.org/" TargetMode="External"/><Relationship Id="rId2" Type="http://schemas.openxmlformats.org/officeDocument/2006/relationships/hyperlink" Target="https://capitol.texas.gov/" TargetMode="External"/><Relationship Id="rId1" Type="http://schemas.openxmlformats.org/officeDocument/2006/relationships/slideLayout" Target="../slideLayouts/slideLayout2.xml"/><Relationship Id="rId4" Type="http://schemas.openxmlformats.org/officeDocument/2006/relationships/hyperlink" Target="https://fliphtml5.com/qiou/txs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tanya@tanya4tx.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contact@abrahamgeorg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glover6@verizon.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d22col.ker@gmail.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d02srecman@gmail.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davidwwylie@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8C19-FA20-45E0-87B3-2904FECFAD13}"/>
              </a:ext>
            </a:extLst>
          </p:cNvPr>
          <p:cNvSpPr>
            <a:spLocks noGrp="1"/>
          </p:cNvSpPr>
          <p:nvPr>
            <p:ph type="ctrTitle"/>
          </p:nvPr>
        </p:nvSpPr>
        <p:spPr>
          <a:xfrm>
            <a:off x="1524000" y="1122363"/>
            <a:ext cx="9144000" cy="839787"/>
          </a:xfrm>
        </p:spPr>
        <p:txBody>
          <a:bodyPr>
            <a:normAutofit fontScale="90000"/>
          </a:bodyPr>
          <a:lstStyle/>
          <a:p>
            <a:r>
              <a:rPr lang="en-US" dirty="0"/>
              <a:t> 2021 Legislative Priorities</a:t>
            </a:r>
          </a:p>
        </p:txBody>
      </p:sp>
      <p:sp>
        <p:nvSpPr>
          <p:cNvPr id="3" name="Subtitle 2">
            <a:extLst>
              <a:ext uri="{FF2B5EF4-FFF2-40B4-BE49-F238E27FC236}">
                <a16:creationId xmlns:a16="http://schemas.microsoft.com/office/drawing/2014/main" id="{FC9A2FBC-C5CB-4EA9-BC75-2555747FE572}"/>
              </a:ext>
            </a:extLst>
          </p:cNvPr>
          <p:cNvSpPr>
            <a:spLocks noGrp="1"/>
          </p:cNvSpPr>
          <p:nvPr>
            <p:ph type="subTitle" idx="1"/>
          </p:nvPr>
        </p:nvSpPr>
        <p:spPr>
          <a:xfrm>
            <a:off x="1524000" y="2124075"/>
            <a:ext cx="9144000" cy="3962400"/>
          </a:xfrm>
        </p:spPr>
        <p:txBody>
          <a:bodyPr>
            <a:normAutofit/>
          </a:bodyPr>
          <a:lstStyle/>
          <a:p>
            <a:pPr algn="l"/>
            <a:r>
              <a:rPr lang="en-US" b="1" dirty="0"/>
              <a:t>National – U.S. Congress &amp; Senate</a:t>
            </a:r>
          </a:p>
          <a:p>
            <a:pPr algn="l"/>
            <a:r>
              <a:rPr lang="en-US" b="1" dirty="0"/>
              <a:t>HR 1 – “For the People Act” – </a:t>
            </a:r>
            <a:r>
              <a:rPr lang="en-US" dirty="0"/>
              <a:t>has passed Congress (</a:t>
            </a:r>
            <a:r>
              <a:rPr lang="en-US" dirty="0">
                <a:hlinkClick r:id="rId2"/>
              </a:rPr>
              <a:t>https://www.govtrack.us</a:t>
            </a:r>
            <a:r>
              <a:rPr lang="en-US" dirty="0"/>
              <a:t>)</a:t>
            </a:r>
          </a:p>
          <a:p>
            <a:pPr algn="l"/>
            <a:r>
              <a:rPr lang="en-US" b="1" dirty="0"/>
              <a:t>HR 5 – “Equality Act” – </a:t>
            </a:r>
            <a:r>
              <a:rPr lang="en-US" dirty="0"/>
              <a:t>Violates American’s constitutional freedoms &amp; weaponizes civil rights law to punish those who do not hold “correct beliefs”…gender identity/boys in girl’s sports, gender transitions…</a:t>
            </a:r>
          </a:p>
          <a:p>
            <a:pPr algn="l"/>
            <a:r>
              <a:rPr lang="en-US" b="1" dirty="0"/>
              <a:t>Senate Filibuster Rule – Senators to Contact </a:t>
            </a:r>
            <a:r>
              <a:rPr lang="en-US" dirty="0"/>
              <a:t>(Joe Manchin D-WV, </a:t>
            </a:r>
            <a:r>
              <a:rPr lang="en-US" dirty="0" err="1"/>
              <a:t>Kyrsten</a:t>
            </a:r>
            <a:r>
              <a:rPr lang="en-US" dirty="0"/>
              <a:t> </a:t>
            </a:r>
            <a:r>
              <a:rPr lang="en-US" dirty="0" err="1"/>
              <a:t>Sinema</a:t>
            </a:r>
            <a:r>
              <a:rPr lang="en-US" dirty="0"/>
              <a:t> D-AZ, Mitt Romney R-UT, Susan Collins R-ME, Lisa Murkowski R-AK)</a:t>
            </a:r>
            <a:endParaRPr lang="en-US" b="1" dirty="0"/>
          </a:p>
          <a:p>
            <a:pPr algn="l"/>
            <a:endParaRPr lang="en-US" b="1" dirty="0"/>
          </a:p>
        </p:txBody>
      </p:sp>
    </p:spTree>
    <p:extLst>
      <p:ext uri="{BB962C8B-B14F-4D97-AF65-F5344CB8AC3E}">
        <p14:creationId xmlns:p14="http://schemas.microsoft.com/office/powerpoint/2010/main" val="2781344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CD16-8D7B-42BA-AC35-8E61EE16ED8B}"/>
              </a:ext>
            </a:extLst>
          </p:cNvPr>
          <p:cNvSpPr>
            <a:spLocks noGrp="1"/>
          </p:cNvSpPr>
          <p:nvPr>
            <p:ph type="title"/>
          </p:nvPr>
        </p:nvSpPr>
        <p:spPr/>
        <p:txBody>
          <a:bodyPr/>
          <a:lstStyle/>
          <a:p>
            <a:r>
              <a:rPr lang="en-US" dirty="0"/>
              <a:t>School Choice</a:t>
            </a:r>
          </a:p>
        </p:txBody>
      </p:sp>
      <p:sp>
        <p:nvSpPr>
          <p:cNvPr id="3" name="Content Placeholder 2">
            <a:extLst>
              <a:ext uri="{FF2B5EF4-FFF2-40B4-BE49-F238E27FC236}">
                <a16:creationId xmlns:a16="http://schemas.microsoft.com/office/drawing/2014/main" id="{BBCDAE98-03B7-4878-9C55-6C19FBBE4267}"/>
              </a:ext>
            </a:extLst>
          </p:cNvPr>
          <p:cNvSpPr>
            <a:spLocks noGrp="1"/>
          </p:cNvSpPr>
          <p:nvPr>
            <p:ph idx="1"/>
          </p:nvPr>
        </p:nvSpPr>
        <p:spPr/>
        <p:txBody>
          <a:bodyPr/>
          <a:lstStyle/>
          <a:p>
            <a:r>
              <a:rPr lang="en-US" dirty="0">
                <a:effectLst/>
                <a:latin typeface="Arial" panose="020B0604020202020204" pitchFamily="34" charset="0"/>
                <a:ea typeface="Calibri" panose="020F0502020204030204" pitchFamily="34" charset="0"/>
                <a:cs typeface="Arial" panose="020B0604020202020204" pitchFamily="34" charset="0"/>
              </a:rPr>
              <a:t>Empower parents and guardians to choose from public, private, charter, or homeschool options for their children’s education using tax credits or exemptions without government restraint or intrusion.</a:t>
            </a:r>
          </a:p>
          <a:p>
            <a:r>
              <a:rPr lang="en-US" dirty="0">
                <a:latin typeface="Arial" panose="020B0604020202020204" pitchFamily="34" charset="0"/>
                <a:ea typeface="Calibri" panose="020F0502020204030204" pitchFamily="34" charset="0"/>
                <a:cs typeface="Arial" panose="020B0604020202020204" pitchFamily="34" charset="0"/>
              </a:rPr>
              <a:t>LP Chair – Mark </a:t>
            </a:r>
            <a:r>
              <a:rPr lang="en-US" dirty="0" err="1">
                <a:latin typeface="Arial" panose="020B0604020202020204" pitchFamily="34" charset="0"/>
                <a:ea typeface="Calibri" panose="020F0502020204030204" pitchFamily="34" charset="0"/>
                <a:cs typeface="Arial" panose="020B0604020202020204" pitchFamily="34" charset="0"/>
              </a:rPr>
              <a:t>Dorazio</a:t>
            </a:r>
            <a:r>
              <a:rPr lang="en-US" dirty="0">
                <a:latin typeface="Arial" panose="020B0604020202020204" pitchFamily="34" charset="0"/>
                <a:ea typeface="Calibri" panose="020F0502020204030204" pitchFamily="34" charset="0"/>
                <a:cs typeface="Arial" panose="020B0604020202020204" pitchFamily="34" charset="0"/>
              </a:rPr>
              <a:t> </a:t>
            </a:r>
            <a:r>
              <a:rPr lang="en-US" sz="1800" b="1"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mark@dorazioenterprises.com</a:t>
            </a:r>
            <a:r>
              <a:rPr lang="en-US" sz="1800" b="1" dirty="0">
                <a:effectLst/>
                <a:latin typeface="Arial" panose="020B0604020202020204" pitchFamily="34" charset="0"/>
                <a:ea typeface="Calibri" panose="020F0502020204030204" pitchFamily="34" charset="0"/>
                <a:cs typeface="Arial" panose="020B0604020202020204" pitchFamily="34" charset="0"/>
              </a:rPr>
              <a:t> 210-389-8099</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1712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30F46-6EA9-42A4-9BE6-92D3223C6019}"/>
              </a:ext>
            </a:extLst>
          </p:cNvPr>
          <p:cNvSpPr>
            <a:spLocks noGrp="1"/>
          </p:cNvSpPr>
          <p:nvPr>
            <p:ph type="title"/>
          </p:nvPr>
        </p:nvSpPr>
        <p:spPr/>
        <p:txBody>
          <a:bodyPr/>
          <a:lstStyle/>
          <a:p>
            <a:r>
              <a:rPr lang="en-US" dirty="0"/>
              <a:t>Ban Taxpayer Funded Lobbying</a:t>
            </a:r>
          </a:p>
        </p:txBody>
      </p:sp>
      <p:sp>
        <p:nvSpPr>
          <p:cNvPr id="3" name="Content Placeholder 2">
            <a:extLst>
              <a:ext uri="{FF2B5EF4-FFF2-40B4-BE49-F238E27FC236}">
                <a16:creationId xmlns:a16="http://schemas.microsoft.com/office/drawing/2014/main" id="{58EA7CC2-A0EC-4433-9639-2834CB65547E}"/>
              </a:ext>
            </a:extLst>
          </p:cNvPr>
          <p:cNvSpPr>
            <a:spLocks noGrp="1"/>
          </p:cNvSpPr>
          <p:nvPr>
            <p:ph idx="1"/>
          </p:nvPr>
        </p:nvSpPr>
        <p:spPr/>
        <p:txBody>
          <a:bodyPr/>
          <a:lstStyle/>
          <a:p>
            <a:r>
              <a:rPr lang="en-US" dirty="0">
                <a:effectLst/>
                <a:latin typeface="Garamond" panose="02020404030301010803" pitchFamily="18" charset="0"/>
                <a:ea typeface="Calibri" panose="020F0502020204030204" pitchFamily="34" charset="0"/>
                <a:cs typeface="Garamond" panose="02020404030301010803" pitchFamily="18" charset="0"/>
              </a:rPr>
              <a:t>Abolish all forms of taxpayer-funded lobbying.</a:t>
            </a:r>
          </a:p>
          <a:p>
            <a:r>
              <a:rPr lang="en-US" dirty="0">
                <a:latin typeface="Garamond" panose="02020404030301010803" pitchFamily="18" charset="0"/>
                <a:ea typeface="Calibri" panose="020F0502020204030204" pitchFamily="34" charset="0"/>
                <a:cs typeface="Garamond" panose="02020404030301010803" pitchFamily="18" charset="0"/>
              </a:rPr>
              <a:t>Bills Filed</a:t>
            </a:r>
          </a:p>
          <a:p>
            <a:pPr lvl="1"/>
            <a:r>
              <a:rPr lang="en-US" dirty="0">
                <a:effectLst/>
                <a:latin typeface="Garamond" panose="02020404030301010803" pitchFamily="18" charset="0"/>
                <a:ea typeface="Calibri" panose="020F0502020204030204" pitchFamily="34" charset="0"/>
                <a:cs typeface="Garamond" panose="02020404030301010803" pitchFamily="18" charset="0"/>
              </a:rPr>
              <a:t>HB749 Middleton - </a:t>
            </a:r>
            <a:r>
              <a:rPr lang="en-US" sz="1800" b="0" i="0" u="none" strike="noStrike" dirty="0">
                <a:solidFill>
                  <a:srgbClr val="000000"/>
                </a:solidFill>
                <a:effectLst/>
                <a:latin typeface="Calibri" panose="020F0502020204030204" pitchFamily="34" charset="0"/>
              </a:rPr>
              <a:t>Restrict public funds for lobbying activities. </a:t>
            </a:r>
          </a:p>
          <a:p>
            <a:pPr lvl="1"/>
            <a:r>
              <a:rPr lang="en-US" dirty="0">
                <a:effectLst/>
                <a:latin typeface="Garamond" panose="02020404030301010803" pitchFamily="18" charset="0"/>
                <a:ea typeface="Calibri" panose="020F0502020204030204" pitchFamily="34" charset="0"/>
                <a:cs typeface="Garamond" panose="02020404030301010803" pitchFamily="18" charset="0"/>
              </a:rPr>
              <a:t>HB1702 Middleton – Lobbying by former members of legislature</a:t>
            </a:r>
          </a:p>
          <a:p>
            <a:pPr lvl="1"/>
            <a:r>
              <a:rPr lang="en-US" dirty="0">
                <a:effectLst/>
                <a:latin typeface="Garamond" panose="02020404030301010803" pitchFamily="18" charset="0"/>
                <a:ea typeface="Calibri" panose="020F0502020204030204" pitchFamily="34" charset="0"/>
                <a:cs typeface="Garamond" panose="02020404030301010803" pitchFamily="18" charset="0"/>
              </a:rPr>
              <a:t>SB234  Hall - </a:t>
            </a:r>
            <a:r>
              <a:rPr lang="en-US" sz="2400" b="0" i="0" u="none" strike="noStrike" dirty="0">
                <a:solidFill>
                  <a:srgbClr val="000000"/>
                </a:solidFill>
                <a:effectLst/>
                <a:latin typeface="Calibri" panose="020F0502020204030204" pitchFamily="34" charset="0"/>
              </a:rPr>
              <a:t>Restrict public funds for lobbying activities.</a:t>
            </a:r>
            <a:endParaRPr lang="en-US" dirty="0">
              <a:effectLst/>
              <a:latin typeface="Garamond" panose="02020404030301010803" pitchFamily="18" charset="0"/>
              <a:ea typeface="Calibri" panose="020F0502020204030204" pitchFamily="34" charset="0"/>
              <a:cs typeface="Garamond" panose="02020404030301010803" pitchFamily="18" charset="0"/>
            </a:endParaRPr>
          </a:p>
          <a:p>
            <a:r>
              <a:rPr lang="en-US" dirty="0">
                <a:latin typeface="Garamond" panose="02020404030301010803" pitchFamily="18" charset="0"/>
                <a:ea typeface="Calibri" panose="020F0502020204030204" pitchFamily="34" charset="0"/>
                <a:cs typeface="Times New Roman" panose="02020603050405020304" pitchFamily="18" charset="0"/>
              </a:rPr>
              <a:t>LP Chair – Terry Harper </a:t>
            </a:r>
            <a:r>
              <a:rPr lang="en-US" sz="1800" b="1" u="sng" dirty="0">
                <a:solidFill>
                  <a:srgbClr val="0563C1"/>
                </a:solidFill>
                <a:effectLst/>
                <a:latin typeface="Garamond-Bold"/>
                <a:ea typeface="Calibri" panose="020F0502020204030204" pitchFamily="34" charset="0"/>
                <a:cs typeface="Garamond-Bold"/>
                <a:hlinkClick r:id="rId2"/>
              </a:rPr>
              <a:t>gop.terryharper@gmail.com</a:t>
            </a:r>
            <a:endParaRPr lang="en-US" dirty="0"/>
          </a:p>
        </p:txBody>
      </p:sp>
    </p:spTree>
    <p:extLst>
      <p:ext uri="{BB962C8B-B14F-4D97-AF65-F5344CB8AC3E}">
        <p14:creationId xmlns:p14="http://schemas.microsoft.com/office/powerpoint/2010/main" val="3243086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FD88-EF3E-47D9-8119-012A5259B84C}"/>
              </a:ext>
            </a:extLst>
          </p:cNvPr>
          <p:cNvSpPr>
            <a:spLocks noGrp="1"/>
          </p:cNvSpPr>
          <p:nvPr>
            <p:ph type="title"/>
          </p:nvPr>
        </p:nvSpPr>
        <p:spPr/>
        <p:txBody>
          <a:bodyPr/>
          <a:lstStyle/>
          <a:p>
            <a:r>
              <a:rPr lang="en-US" dirty="0"/>
              <a:t>Executive Overreach</a:t>
            </a:r>
          </a:p>
        </p:txBody>
      </p:sp>
      <p:sp>
        <p:nvSpPr>
          <p:cNvPr id="3" name="Content Placeholder 2">
            <a:extLst>
              <a:ext uri="{FF2B5EF4-FFF2-40B4-BE49-F238E27FC236}">
                <a16:creationId xmlns:a16="http://schemas.microsoft.com/office/drawing/2014/main" id="{5741A3EE-F7B1-492D-9726-6B46C69F67B9}"/>
              </a:ext>
            </a:extLst>
          </p:cNvPr>
          <p:cNvSpPr>
            <a:spLocks noGrp="1"/>
          </p:cNvSpPr>
          <p:nvPr>
            <p:ph idx="1"/>
          </p:nvPr>
        </p:nvSpPr>
        <p:spPr/>
        <p:txBody>
          <a:bodyPr>
            <a:normAutofit fontScale="92500" lnSpcReduction="20000"/>
          </a:bodyPr>
          <a:lstStyle/>
          <a:p>
            <a:r>
              <a:rPr lang="en-US" dirty="0"/>
              <a:t>We are a free society.  One person should not take away those rights without review or consequences.</a:t>
            </a:r>
          </a:p>
          <a:p>
            <a:r>
              <a:rPr lang="en-US" dirty="0"/>
              <a:t>Bills Filed</a:t>
            </a:r>
          </a:p>
          <a:p>
            <a:pPr lvl="1"/>
            <a:r>
              <a:rPr lang="en-US" dirty="0"/>
              <a:t>HB899 Middleton – May not revoke License for violating lockdown</a:t>
            </a:r>
          </a:p>
          <a:p>
            <a:pPr lvl="1"/>
            <a:r>
              <a:rPr lang="en-US" dirty="0"/>
              <a:t>HB905 Krause – if restrict or prohibit business operations, governor or municipal chief pay withheld</a:t>
            </a:r>
          </a:p>
          <a:p>
            <a:pPr lvl="1"/>
            <a:r>
              <a:rPr lang="en-US" dirty="0"/>
              <a:t>HJR33 Swanson – Protect individual’s right to earn a living</a:t>
            </a:r>
          </a:p>
          <a:p>
            <a:pPr lvl="1"/>
            <a:r>
              <a:rPr lang="en-US" dirty="0"/>
              <a:t>HJR42 Toth – Limits lockdown to 30 days unless call special session</a:t>
            </a:r>
          </a:p>
          <a:p>
            <a:pPr lvl="1"/>
            <a:r>
              <a:rPr lang="en-US" dirty="0"/>
              <a:t>HJR47 Krause – Limits to 30 days and renewed only if special session</a:t>
            </a:r>
          </a:p>
          <a:p>
            <a:pPr lvl="1"/>
            <a:r>
              <a:rPr lang="en-US" dirty="0"/>
              <a:t>SB251 Paxton/Perry – Prohibit suspension of religious freedom &amp; places of worship</a:t>
            </a:r>
          </a:p>
          <a:p>
            <a:pPr lvl="1"/>
            <a:r>
              <a:rPr lang="en-US" dirty="0"/>
              <a:t>SB525 Buckingham – Emergency rule adopted by state agency</a:t>
            </a:r>
          </a:p>
          <a:p>
            <a:pPr lvl="1"/>
            <a:r>
              <a:rPr lang="en-US" dirty="0"/>
              <a:t>SJR20 Johnson – 2/3 of each chamber may petition for special session</a:t>
            </a:r>
          </a:p>
          <a:p>
            <a:r>
              <a:rPr lang="en-US" dirty="0"/>
              <a:t>LP Chair – Chris Breaux </a:t>
            </a:r>
            <a:r>
              <a:rPr lang="en-US" sz="1800" b="0" i="0" u="none" strike="noStrike" dirty="0">
                <a:solidFill>
                  <a:srgbClr val="000000"/>
                </a:solidFill>
                <a:effectLst/>
                <a:latin typeface="Calibri" panose="020F0502020204030204" pitchFamily="34" charset="0"/>
              </a:rPr>
              <a:t>chris.breaux@1791.com</a:t>
            </a:r>
            <a:endParaRPr lang="en-US" dirty="0"/>
          </a:p>
          <a:p>
            <a:endParaRPr lang="en-US" dirty="0"/>
          </a:p>
        </p:txBody>
      </p:sp>
    </p:spTree>
    <p:extLst>
      <p:ext uri="{BB962C8B-B14F-4D97-AF65-F5344CB8AC3E}">
        <p14:creationId xmlns:p14="http://schemas.microsoft.com/office/powerpoint/2010/main" val="2906057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35726-5924-4B68-916D-6C023CC598B3}"/>
              </a:ext>
            </a:extLst>
          </p:cNvPr>
          <p:cNvSpPr>
            <a:spLocks noGrp="1"/>
          </p:cNvSpPr>
          <p:nvPr>
            <p:ph type="title"/>
          </p:nvPr>
        </p:nvSpPr>
        <p:spPr/>
        <p:txBody>
          <a:bodyPr/>
          <a:lstStyle/>
          <a:p>
            <a:r>
              <a:rPr lang="en-US" dirty="0"/>
              <a:t>Other Bills</a:t>
            </a:r>
          </a:p>
        </p:txBody>
      </p:sp>
      <p:sp>
        <p:nvSpPr>
          <p:cNvPr id="3" name="Content Placeholder 2">
            <a:extLst>
              <a:ext uri="{FF2B5EF4-FFF2-40B4-BE49-F238E27FC236}">
                <a16:creationId xmlns:a16="http://schemas.microsoft.com/office/drawing/2014/main" id="{BEEB2DB2-F128-4D17-B5AC-FFF85C0757E7}"/>
              </a:ext>
            </a:extLst>
          </p:cNvPr>
          <p:cNvSpPr>
            <a:spLocks noGrp="1"/>
          </p:cNvSpPr>
          <p:nvPr>
            <p:ph idx="1"/>
          </p:nvPr>
        </p:nvSpPr>
        <p:spPr/>
        <p:txBody>
          <a:bodyPr/>
          <a:lstStyle/>
          <a:p>
            <a:r>
              <a:rPr lang="en-US" dirty="0"/>
              <a:t>HB31 Swanson – Abolish Harris County Dept of Education</a:t>
            </a:r>
          </a:p>
          <a:p>
            <a:r>
              <a:rPr lang="en-US" dirty="0"/>
              <a:t>HB373 </a:t>
            </a:r>
            <a:r>
              <a:rPr lang="en-US" dirty="0" err="1"/>
              <a:t>Oliverson</a:t>
            </a:r>
            <a:r>
              <a:rPr lang="en-US" dirty="0"/>
              <a:t> – Change color or registration sticker</a:t>
            </a:r>
          </a:p>
          <a:p>
            <a:r>
              <a:rPr lang="en-US" dirty="0"/>
              <a:t>HB1033 </a:t>
            </a:r>
            <a:r>
              <a:rPr lang="en-US" dirty="0" err="1"/>
              <a:t>Oliverson</a:t>
            </a:r>
            <a:r>
              <a:rPr lang="en-US" dirty="0"/>
              <a:t> – Transparency in Prescription Drugs</a:t>
            </a:r>
          </a:p>
          <a:p>
            <a:r>
              <a:rPr lang="en-US" dirty="0"/>
              <a:t>HB1215 Cecil Bell – Texas Sovereignty Act</a:t>
            </a:r>
          </a:p>
          <a:p>
            <a:r>
              <a:rPr lang="en-US" dirty="0"/>
              <a:t>HJR93 Schofield – Prohibit Eminent Domain for private business</a:t>
            </a:r>
          </a:p>
          <a:p>
            <a:r>
              <a:rPr lang="en-US" dirty="0"/>
              <a:t>HJR94 Schofield – Daylight Savings Time </a:t>
            </a:r>
            <a:r>
              <a:rPr lang="en-US"/>
              <a:t>year round</a:t>
            </a:r>
            <a:endParaRPr lang="en-US" dirty="0"/>
          </a:p>
          <a:p>
            <a:r>
              <a:rPr lang="en-US" dirty="0"/>
              <a:t>HJR7 Toth – Term Limits to 12 years</a:t>
            </a:r>
          </a:p>
        </p:txBody>
      </p:sp>
    </p:spTree>
    <p:extLst>
      <p:ext uri="{BB962C8B-B14F-4D97-AF65-F5344CB8AC3E}">
        <p14:creationId xmlns:p14="http://schemas.microsoft.com/office/powerpoint/2010/main" val="1438143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B0FB-6874-4E52-86CA-66B26CEA61E1}"/>
              </a:ext>
            </a:extLst>
          </p:cNvPr>
          <p:cNvSpPr>
            <a:spLocks noGrp="1"/>
          </p:cNvSpPr>
          <p:nvPr>
            <p:ph type="title"/>
          </p:nvPr>
        </p:nvSpPr>
        <p:spPr/>
        <p:txBody>
          <a:bodyPr/>
          <a:lstStyle/>
          <a:p>
            <a:r>
              <a:rPr lang="en-US" dirty="0"/>
              <a:t>RPT Legislative Priority Updated Information</a:t>
            </a:r>
          </a:p>
        </p:txBody>
      </p:sp>
      <p:sp>
        <p:nvSpPr>
          <p:cNvPr id="3" name="Content Placeholder 2">
            <a:extLst>
              <a:ext uri="{FF2B5EF4-FFF2-40B4-BE49-F238E27FC236}">
                <a16:creationId xmlns:a16="http://schemas.microsoft.com/office/drawing/2014/main" id="{C33E5DFD-E73A-437D-9A8A-5C0C28E1D57E}"/>
              </a:ext>
            </a:extLst>
          </p:cNvPr>
          <p:cNvSpPr>
            <a:spLocks noGrp="1"/>
          </p:cNvSpPr>
          <p:nvPr>
            <p:ph idx="1"/>
          </p:nvPr>
        </p:nvSpPr>
        <p:spPr/>
        <p:txBody>
          <a:bodyPr/>
          <a:lstStyle/>
          <a:p>
            <a:r>
              <a:rPr lang="en-US" dirty="0">
                <a:hlinkClick r:id="rId2"/>
              </a:rPr>
              <a:t>https://www.texasgop.org/txlege/</a:t>
            </a:r>
            <a:endParaRPr lang="en-US" dirty="0"/>
          </a:p>
          <a:p>
            <a:endParaRPr lang="en-US" dirty="0"/>
          </a:p>
        </p:txBody>
      </p:sp>
      <p:pic>
        <p:nvPicPr>
          <p:cNvPr id="5" name="Picture 4">
            <a:extLst>
              <a:ext uri="{FF2B5EF4-FFF2-40B4-BE49-F238E27FC236}">
                <a16:creationId xmlns:a16="http://schemas.microsoft.com/office/drawing/2014/main" id="{2DC95C3B-FBB1-45D1-90EA-BD701D73E6B9}"/>
              </a:ext>
            </a:extLst>
          </p:cNvPr>
          <p:cNvPicPr>
            <a:picLocks noChangeAspect="1"/>
          </p:cNvPicPr>
          <p:nvPr/>
        </p:nvPicPr>
        <p:blipFill>
          <a:blip r:embed="rId3"/>
          <a:stretch>
            <a:fillRect/>
          </a:stretch>
        </p:blipFill>
        <p:spPr>
          <a:xfrm>
            <a:off x="1035996" y="2300199"/>
            <a:ext cx="9801225" cy="4791075"/>
          </a:xfrm>
          <a:prstGeom prst="rect">
            <a:avLst/>
          </a:prstGeom>
        </p:spPr>
      </p:pic>
    </p:spTree>
    <p:extLst>
      <p:ext uri="{BB962C8B-B14F-4D97-AF65-F5344CB8AC3E}">
        <p14:creationId xmlns:p14="http://schemas.microsoft.com/office/powerpoint/2010/main" val="823137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9A78-6BDD-41A7-A3A2-FCB26BCAC596}"/>
              </a:ext>
            </a:extLst>
          </p:cNvPr>
          <p:cNvSpPr>
            <a:spLocks noGrp="1"/>
          </p:cNvSpPr>
          <p:nvPr>
            <p:ph type="title"/>
          </p:nvPr>
        </p:nvSpPr>
        <p:spPr/>
        <p:txBody>
          <a:bodyPr/>
          <a:lstStyle/>
          <a:p>
            <a:r>
              <a:rPr lang="en-US" dirty="0"/>
              <a:t>Strategic Texas Action Team</a:t>
            </a:r>
          </a:p>
        </p:txBody>
      </p:sp>
      <p:sp>
        <p:nvSpPr>
          <p:cNvPr id="3" name="Content Placeholder 2">
            <a:extLst>
              <a:ext uri="{FF2B5EF4-FFF2-40B4-BE49-F238E27FC236}">
                <a16:creationId xmlns:a16="http://schemas.microsoft.com/office/drawing/2014/main" id="{FC707E2A-ACFE-4765-A9B3-A076AA65A1BE}"/>
              </a:ext>
            </a:extLst>
          </p:cNvPr>
          <p:cNvSpPr>
            <a:spLocks noGrp="1"/>
          </p:cNvSpPr>
          <p:nvPr>
            <p:ph idx="1"/>
          </p:nvPr>
        </p:nvSpPr>
        <p:spPr/>
        <p:txBody>
          <a:bodyPr/>
          <a:lstStyle/>
          <a:p>
            <a:r>
              <a:rPr lang="en-US" dirty="0"/>
              <a:t>This will give you alerts of bills by select Legislative Priority or Platform section</a:t>
            </a:r>
          </a:p>
          <a:p>
            <a:endParaRPr lang="en-US" dirty="0"/>
          </a:p>
        </p:txBody>
      </p:sp>
      <p:pic>
        <p:nvPicPr>
          <p:cNvPr id="5" name="Picture 4">
            <a:extLst>
              <a:ext uri="{FF2B5EF4-FFF2-40B4-BE49-F238E27FC236}">
                <a16:creationId xmlns:a16="http://schemas.microsoft.com/office/drawing/2014/main" id="{6D57BAFC-6A44-434D-B29F-4E08A5DCF9C8}"/>
              </a:ext>
            </a:extLst>
          </p:cNvPr>
          <p:cNvPicPr>
            <a:picLocks noChangeAspect="1"/>
          </p:cNvPicPr>
          <p:nvPr/>
        </p:nvPicPr>
        <p:blipFill>
          <a:blip r:embed="rId2"/>
          <a:stretch>
            <a:fillRect/>
          </a:stretch>
        </p:blipFill>
        <p:spPr>
          <a:xfrm>
            <a:off x="955820" y="2816779"/>
            <a:ext cx="10934700" cy="2247900"/>
          </a:xfrm>
          <a:prstGeom prst="rect">
            <a:avLst/>
          </a:prstGeom>
        </p:spPr>
      </p:pic>
    </p:spTree>
    <p:extLst>
      <p:ext uri="{BB962C8B-B14F-4D97-AF65-F5344CB8AC3E}">
        <p14:creationId xmlns:p14="http://schemas.microsoft.com/office/powerpoint/2010/main" val="3967137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AFCD-5948-4F97-9DA9-43FB8CECE824}"/>
              </a:ext>
            </a:extLst>
          </p:cNvPr>
          <p:cNvSpPr>
            <a:spLocks noGrp="1"/>
          </p:cNvSpPr>
          <p:nvPr>
            <p:ph type="title"/>
          </p:nvPr>
        </p:nvSpPr>
        <p:spPr/>
        <p:txBody>
          <a:bodyPr/>
          <a:lstStyle/>
          <a:p>
            <a:r>
              <a:rPr lang="en-US" dirty="0"/>
              <a:t>How can I help</a:t>
            </a:r>
          </a:p>
        </p:txBody>
      </p:sp>
      <p:sp>
        <p:nvSpPr>
          <p:cNvPr id="3" name="Content Placeholder 2">
            <a:extLst>
              <a:ext uri="{FF2B5EF4-FFF2-40B4-BE49-F238E27FC236}">
                <a16:creationId xmlns:a16="http://schemas.microsoft.com/office/drawing/2014/main" id="{A28CD7DE-656D-4D75-A622-3C20D01B77CF}"/>
              </a:ext>
            </a:extLst>
          </p:cNvPr>
          <p:cNvSpPr>
            <a:spLocks noGrp="1"/>
          </p:cNvSpPr>
          <p:nvPr>
            <p:ph idx="1"/>
          </p:nvPr>
        </p:nvSpPr>
        <p:spPr/>
        <p:txBody>
          <a:bodyPr>
            <a:normAutofit fontScale="77500" lnSpcReduction="20000"/>
          </a:bodyPr>
          <a:lstStyle/>
          <a:p>
            <a:r>
              <a:rPr lang="en-US" dirty="0">
                <a:hlinkClick r:id="rId2"/>
              </a:rPr>
              <a:t>https://www.texasgop.org/txlege/</a:t>
            </a:r>
            <a:endParaRPr lang="en-US" dirty="0"/>
          </a:p>
          <a:p>
            <a:r>
              <a:rPr lang="en-US" dirty="0">
                <a:hlinkClick r:id="rId3"/>
              </a:rPr>
              <a:t>https://capitol.texas.gov/</a:t>
            </a:r>
            <a:r>
              <a:rPr lang="en-US" dirty="0"/>
              <a:t> = TLO</a:t>
            </a:r>
          </a:p>
          <a:p>
            <a:r>
              <a:rPr lang="en-US" dirty="0"/>
              <a:t>Identify Bills you are in favor of or Support Bills from this presentation</a:t>
            </a:r>
          </a:p>
          <a:p>
            <a:r>
              <a:rPr lang="en-US" dirty="0"/>
              <a:t>Discuss them with your Representative if HB or HJR</a:t>
            </a:r>
          </a:p>
          <a:p>
            <a:r>
              <a:rPr lang="en-US" dirty="0"/>
              <a:t>Discuss them with your Senator if SB</a:t>
            </a:r>
          </a:p>
          <a:p>
            <a:r>
              <a:rPr lang="en-US" dirty="0"/>
              <a:t>Ask your Rep to co-author the bill</a:t>
            </a:r>
          </a:p>
          <a:p>
            <a:r>
              <a:rPr lang="en-US" dirty="0"/>
              <a:t>Ask your Rep for their issues and let them know yours</a:t>
            </a:r>
          </a:p>
          <a:p>
            <a:r>
              <a:rPr lang="en-US" dirty="0"/>
              <a:t>Testify in support when committee hearings occur</a:t>
            </a:r>
          </a:p>
          <a:p>
            <a:r>
              <a:rPr lang="en-US" dirty="0"/>
              <a:t>Work against bills you are against</a:t>
            </a:r>
          </a:p>
          <a:p>
            <a:pPr lvl="1"/>
            <a:r>
              <a:rPr lang="en-US" dirty="0"/>
              <a:t>Discuss them with Legislator</a:t>
            </a:r>
          </a:p>
          <a:p>
            <a:pPr lvl="1"/>
            <a:r>
              <a:rPr lang="en-US" dirty="0"/>
              <a:t>Testify against them when committee hearings occur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2/12 – Senate hearing on Redistricting regarding Harris County</a:t>
            </a:r>
          </a:p>
          <a:p>
            <a:pPr marL="0" marR="0">
              <a:spcBef>
                <a:spcPts val="0"/>
              </a:spcBef>
              <a:spcAft>
                <a:spcPts val="0"/>
              </a:spcAft>
            </a:pPr>
            <a:r>
              <a:rPr lang="en-US" sz="1800" dirty="0">
                <a:solidFill>
                  <a:srgbClr val="000000"/>
                </a:solidFill>
                <a:effectLst/>
                <a:latin typeface="Courier New" panose="02070309020205020404" pitchFamily="49" charset="0"/>
                <a:ea typeface="Calibri" panose="020F0502020204030204" pitchFamily="34" charset="0"/>
              </a:rPr>
              <a:t>		Livestream - </a:t>
            </a:r>
            <a:r>
              <a:rPr lang="en-US" sz="1800" dirty="0">
                <a:solidFill>
                  <a:srgbClr val="000000"/>
                </a:solidFill>
                <a:effectLst/>
                <a:latin typeface="Courier New" panose="02070309020205020404" pitchFamily="49" charset="0"/>
                <a:ea typeface="Calibri" panose="020F0502020204030204" pitchFamily="34" charset="0"/>
                <a:hlinkClick r:id="rId4"/>
              </a:rPr>
              <a:t>https://senate.texas.gov/events.php</a:t>
            </a:r>
            <a:endParaRPr lang="en-US" sz="1800" dirty="0">
              <a:solidFill>
                <a:srgbClr val="000000"/>
              </a:solidFill>
              <a:effectLst/>
              <a:latin typeface="Courier New" panose="02070309020205020404" pitchFamily="49" charset="0"/>
              <a:ea typeface="Calibri" panose="020F0502020204030204" pitchFamily="34" charset="0"/>
            </a:endParaRPr>
          </a:p>
          <a:p>
            <a:pPr marL="0" marR="0">
              <a:spcBef>
                <a:spcPts val="0"/>
              </a:spcBef>
              <a:spcAft>
                <a:spcPts val="0"/>
              </a:spcAft>
            </a:pPr>
            <a:r>
              <a:rPr lang="en-US" sz="1800" dirty="0">
                <a:solidFill>
                  <a:srgbClr val="000000"/>
                </a:solidFill>
                <a:latin typeface="Courier New" panose="02070309020205020404" pitchFamily="49" charset="0"/>
                <a:ea typeface="Calibri" panose="020F0502020204030204" pitchFamily="34" charset="0"/>
              </a:rPr>
              <a:t>Register to testify remotely – by 2/11 9am </a:t>
            </a:r>
            <a:r>
              <a:rPr lang="en-US" sz="1800" dirty="0">
                <a:effectLst/>
                <a:latin typeface="Calibri" panose="020F0502020204030204" pitchFamily="34" charset="0"/>
                <a:ea typeface="Calibri" panose="020F0502020204030204" pitchFamily="34" charset="0"/>
                <a:cs typeface="Times New Roman" panose="02020603050405020304" pitchFamily="18" charset="0"/>
              </a:rPr>
              <a:t>https://bit.ly/3sONTby </a:t>
            </a:r>
            <a:endParaRPr lang="en-US" sz="1800" dirty="0">
              <a:solidFill>
                <a:srgbClr val="000000"/>
              </a:solidFill>
              <a:effectLst/>
              <a:latin typeface="Courier New" panose="02070309020205020404" pitchFamily="49" charset="0"/>
              <a:ea typeface="Calibri" panose="020F0502020204030204" pitchFamily="34" charset="0"/>
            </a:endParaRPr>
          </a:p>
          <a:p>
            <a:endParaRPr lang="en-US" dirty="0"/>
          </a:p>
        </p:txBody>
      </p:sp>
    </p:spTree>
    <p:extLst>
      <p:ext uri="{BB962C8B-B14F-4D97-AF65-F5344CB8AC3E}">
        <p14:creationId xmlns:p14="http://schemas.microsoft.com/office/powerpoint/2010/main" val="2188599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C7C2D-9540-4CB2-B359-21723A06588F}"/>
              </a:ext>
            </a:extLst>
          </p:cNvPr>
          <p:cNvSpPr>
            <a:spLocks noGrp="1"/>
          </p:cNvSpPr>
          <p:nvPr>
            <p:ph type="title"/>
          </p:nvPr>
        </p:nvSpPr>
        <p:spPr/>
        <p:txBody>
          <a:bodyPr/>
          <a:lstStyle/>
          <a:p>
            <a:pPr algn="ctr"/>
            <a:r>
              <a:rPr lang="en-US" b="1" dirty="0"/>
              <a:t>KEY LINKS</a:t>
            </a:r>
          </a:p>
        </p:txBody>
      </p:sp>
      <p:sp>
        <p:nvSpPr>
          <p:cNvPr id="3" name="Content Placeholder 2">
            <a:extLst>
              <a:ext uri="{FF2B5EF4-FFF2-40B4-BE49-F238E27FC236}">
                <a16:creationId xmlns:a16="http://schemas.microsoft.com/office/drawing/2014/main" id="{B568F74B-6F54-4256-AEC0-363ED01255A2}"/>
              </a:ext>
            </a:extLst>
          </p:cNvPr>
          <p:cNvSpPr>
            <a:spLocks noGrp="1"/>
          </p:cNvSpPr>
          <p:nvPr>
            <p:ph idx="1"/>
          </p:nvPr>
        </p:nvSpPr>
        <p:spPr/>
        <p:txBody>
          <a:bodyPr/>
          <a:lstStyle/>
          <a:p>
            <a:r>
              <a:rPr lang="en-US" dirty="0"/>
              <a:t>Texas Legislature Online – </a:t>
            </a:r>
            <a:r>
              <a:rPr lang="en-US" dirty="0">
                <a:hlinkClick r:id="rId2"/>
              </a:rPr>
              <a:t>https://capitol.Texas.gov</a:t>
            </a:r>
            <a:endParaRPr lang="en-US" dirty="0"/>
          </a:p>
          <a:p>
            <a:pPr lvl="1"/>
            <a:r>
              <a:rPr lang="en-US" dirty="0"/>
              <a:t>Bills</a:t>
            </a:r>
          </a:p>
          <a:p>
            <a:pPr lvl="1"/>
            <a:r>
              <a:rPr lang="en-US" dirty="0"/>
              <a:t>Members</a:t>
            </a:r>
          </a:p>
          <a:p>
            <a:endParaRPr lang="en-US" dirty="0"/>
          </a:p>
          <a:p>
            <a:r>
              <a:rPr lang="en-US" dirty="0"/>
              <a:t>Republican Party of Texas (RPT) – </a:t>
            </a:r>
            <a:r>
              <a:rPr lang="en-US" dirty="0">
                <a:hlinkClick r:id="rId3"/>
              </a:rPr>
              <a:t>https://www.texasgop.org</a:t>
            </a:r>
            <a:endParaRPr lang="en-US" dirty="0"/>
          </a:p>
          <a:p>
            <a:pPr lvl="1"/>
            <a:r>
              <a:rPr lang="en-US" dirty="0"/>
              <a:t>Legislative Priorities – </a:t>
            </a:r>
            <a:r>
              <a:rPr lang="en-US" dirty="0">
                <a:hlinkClick r:id="rId4"/>
              </a:rPr>
              <a:t>https://fliphtml5.com/qiou/txsk</a:t>
            </a:r>
            <a:endParaRPr lang="en-US" dirty="0"/>
          </a:p>
          <a:p>
            <a:pPr marL="0" indent="0">
              <a:buNone/>
            </a:pPr>
            <a:endParaRPr lang="en-US" dirty="0"/>
          </a:p>
          <a:p>
            <a:r>
              <a:rPr lang="en-US" dirty="0"/>
              <a:t>Dallas County Republican Party (DCRP) – https://www.dallasgop.org</a:t>
            </a:r>
          </a:p>
          <a:p>
            <a:pPr lvl="1"/>
            <a:r>
              <a:rPr lang="en-US" dirty="0"/>
              <a:t>Dallasdecides2021.com</a:t>
            </a:r>
          </a:p>
          <a:p>
            <a:pPr lvl="1"/>
            <a:endParaRPr lang="en-US" dirty="0"/>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86425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78B70-2D73-48F9-939A-85D9E6575E58}"/>
              </a:ext>
            </a:extLst>
          </p:cNvPr>
          <p:cNvSpPr>
            <a:spLocks noGrp="1"/>
          </p:cNvSpPr>
          <p:nvPr>
            <p:ph type="title"/>
          </p:nvPr>
        </p:nvSpPr>
        <p:spPr/>
        <p:txBody>
          <a:bodyPr/>
          <a:lstStyle/>
          <a:p>
            <a:r>
              <a:rPr lang="en-US" dirty="0"/>
              <a:t>Legislative Priorities</a:t>
            </a:r>
          </a:p>
        </p:txBody>
      </p:sp>
      <p:sp>
        <p:nvSpPr>
          <p:cNvPr id="3" name="Content Placeholder 2">
            <a:extLst>
              <a:ext uri="{FF2B5EF4-FFF2-40B4-BE49-F238E27FC236}">
                <a16:creationId xmlns:a16="http://schemas.microsoft.com/office/drawing/2014/main" id="{DF2466E4-8363-440E-8797-97E18144EC84}"/>
              </a:ext>
            </a:extLst>
          </p:cNvPr>
          <p:cNvSpPr>
            <a:spLocks noGrp="1"/>
          </p:cNvSpPr>
          <p:nvPr>
            <p:ph idx="1"/>
          </p:nvPr>
        </p:nvSpPr>
        <p:spPr/>
        <p:txBody>
          <a:bodyPr>
            <a:normAutofit fontScale="92500" lnSpcReduction="20000"/>
          </a:bodyPr>
          <a:lstStyle/>
          <a:p>
            <a:r>
              <a:rPr lang="en-US" dirty="0"/>
              <a:t>Election Integrity – Government &amp; Foreign Affairs</a:t>
            </a:r>
          </a:p>
          <a:p>
            <a:r>
              <a:rPr lang="en-US" dirty="0"/>
              <a:t>Religious Freedom – State Affairs</a:t>
            </a:r>
          </a:p>
          <a:p>
            <a:r>
              <a:rPr lang="en-US" dirty="0"/>
              <a:t>Children &amp; Gender Identity – Health &amp; </a:t>
            </a:r>
            <a:r>
              <a:rPr lang="en-US"/>
              <a:t>Human Services</a:t>
            </a:r>
            <a:endParaRPr lang="en-US" dirty="0"/>
          </a:p>
          <a:p>
            <a:r>
              <a:rPr lang="en-US" dirty="0"/>
              <a:t>Abolish Abortion – State Affairs</a:t>
            </a:r>
          </a:p>
          <a:p>
            <a:r>
              <a:rPr lang="en-US" dirty="0"/>
              <a:t>Constitutional Carry - Constitutional</a:t>
            </a:r>
          </a:p>
          <a:p>
            <a:r>
              <a:rPr lang="en-US" dirty="0"/>
              <a:t>Monument Protection – State Affairs</a:t>
            </a:r>
          </a:p>
          <a:p>
            <a:r>
              <a:rPr lang="en-US" dirty="0"/>
              <a:t>School Choice - Education</a:t>
            </a:r>
          </a:p>
          <a:p>
            <a:r>
              <a:rPr lang="en-US" dirty="0"/>
              <a:t>Ban Taxpayer Funded Lobbying – Government &amp; Foreign Affairs</a:t>
            </a:r>
          </a:p>
          <a:p>
            <a:r>
              <a:rPr lang="en-US" dirty="0"/>
              <a:t>Executive Overreach - Constitutional</a:t>
            </a:r>
          </a:p>
          <a:p>
            <a:r>
              <a:rPr lang="en-US" dirty="0"/>
              <a:t> https://www.texasgop.org/txlege/</a:t>
            </a:r>
          </a:p>
        </p:txBody>
      </p:sp>
    </p:spTree>
    <p:extLst>
      <p:ext uri="{BB962C8B-B14F-4D97-AF65-F5344CB8AC3E}">
        <p14:creationId xmlns:p14="http://schemas.microsoft.com/office/powerpoint/2010/main" val="91881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FCF0F-E6EB-47A1-A380-5F7FE0DB93AD}"/>
              </a:ext>
            </a:extLst>
          </p:cNvPr>
          <p:cNvSpPr>
            <a:spLocks noGrp="1"/>
          </p:cNvSpPr>
          <p:nvPr>
            <p:ph type="title"/>
          </p:nvPr>
        </p:nvSpPr>
        <p:spPr/>
        <p:txBody>
          <a:bodyPr/>
          <a:lstStyle/>
          <a:p>
            <a:r>
              <a:rPr lang="en-US" dirty="0"/>
              <a:t>Election Integrity</a:t>
            </a:r>
          </a:p>
        </p:txBody>
      </p:sp>
      <p:sp>
        <p:nvSpPr>
          <p:cNvPr id="3" name="Content Placeholder 2">
            <a:extLst>
              <a:ext uri="{FF2B5EF4-FFF2-40B4-BE49-F238E27FC236}">
                <a16:creationId xmlns:a16="http://schemas.microsoft.com/office/drawing/2014/main" id="{C2289464-2AAF-4B5F-BAD3-E453E9E9C675}"/>
              </a:ext>
            </a:extLst>
          </p:cNvPr>
          <p:cNvSpPr>
            <a:spLocks noGrp="1"/>
          </p:cNvSpPr>
          <p:nvPr>
            <p:ph idx="1"/>
          </p:nvPr>
        </p:nvSpPr>
        <p:spPr/>
        <p:txBody>
          <a:bodyPr/>
          <a:lstStyle/>
          <a:p>
            <a:r>
              <a:rPr lang="en-US" sz="2400" dirty="0">
                <a:effectLst/>
                <a:latin typeface="Arial" panose="020B0604020202020204" pitchFamily="34" charset="0"/>
                <a:ea typeface="Calibri" panose="020F0502020204030204" pitchFamily="34" charset="0"/>
                <a:cs typeface="Arial" panose="020B0604020202020204" pitchFamily="34" charset="0"/>
              </a:rPr>
              <a:t>Require citizenship verification of each voter, and felony penalties for Election Code violations that threaten election integrity</a:t>
            </a:r>
            <a:r>
              <a:rPr lang="en-US" dirty="0">
                <a:effectLst/>
                <a:latin typeface="Garamond" panose="02020404030301010803" pitchFamily="18" charset="0"/>
                <a:ea typeface="Calibri" panose="020F0502020204030204" pitchFamily="34" charset="0"/>
                <a:cs typeface="Garamond" panose="02020404030301010803"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Committee Approved Bills</a:t>
            </a:r>
          </a:p>
          <a:p>
            <a:pPr lvl="1"/>
            <a:r>
              <a:rPr lang="en-US" dirty="0"/>
              <a:t>SB155 Perry – Use of excused Jury lists to clean Voter Registration roles</a:t>
            </a:r>
          </a:p>
          <a:p>
            <a:pPr lvl="1"/>
            <a:r>
              <a:rPr lang="en-US" dirty="0"/>
              <a:t>HB329 Cain – Steps to clear voter roles of noncitizens</a:t>
            </a:r>
          </a:p>
          <a:p>
            <a:pPr lvl="1"/>
            <a:r>
              <a:rPr lang="en-US" dirty="0"/>
              <a:t>HB335 Cain – Cancel Voter Registration if noncitizen</a:t>
            </a:r>
          </a:p>
          <a:p>
            <a:pPr lvl="1"/>
            <a:r>
              <a:rPr lang="en-US" dirty="0"/>
              <a:t>HB574 Greg </a:t>
            </a:r>
            <a:r>
              <a:rPr lang="en-US" dirty="0" err="1"/>
              <a:t>Bonnen</a:t>
            </a:r>
            <a:r>
              <a:rPr lang="en-US" dirty="0"/>
              <a:t> – Prevent Fraud in Election</a:t>
            </a:r>
          </a:p>
          <a:p>
            <a:pPr lvl="1"/>
            <a:r>
              <a:rPr lang="en-US" dirty="0"/>
              <a:t>HB1368 Leach – Election Fraud, Increase penalty </a:t>
            </a:r>
          </a:p>
          <a:p>
            <a:r>
              <a:rPr lang="en-US" dirty="0"/>
              <a:t>LP Chair – Tanya Robertson </a:t>
            </a:r>
            <a:r>
              <a:rPr lang="en-US" sz="1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tanya@tanya4tx.com</a:t>
            </a:r>
            <a:r>
              <a:rPr lang="en-US" sz="1800" u="sng" dirty="0">
                <a:solidFill>
                  <a:srgbClr val="0563C1"/>
                </a:solidFill>
                <a:effectLst/>
                <a:latin typeface="Calibri" panose="020F0502020204030204" pitchFamily="34" charset="0"/>
                <a:ea typeface="Times New Roman" panose="02020603050405020304" pitchFamily="18" charset="0"/>
              </a:rPr>
              <a:t> </a:t>
            </a:r>
            <a:endParaRPr lang="en-US" dirty="0"/>
          </a:p>
          <a:p>
            <a:endParaRPr lang="en-US" dirty="0"/>
          </a:p>
        </p:txBody>
      </p:sp>
    </p:spTree>
    <p:extLst>
      <p:ext uri="{BB962C8B-B14F-4D97-AF65-F5344CB8AC3E}">
        <p14:creationId xmlns:p14="http://schemas.microsoft.com/office/powerpoint/2010/main" val="661265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F565A-4E44-4C9F-B41D-106ADDB3C9D1}"/>
              </a:ext>
            </a:extLst>
          </p:cNvPr>
          <p:cNvSpPr>
            <a:spLocks noGrp="1"/>
          </p:cNvSpPr>
          <p:nvPr>
            <p:ph type="title"/>
          </p:nvPr>
        </p:nvSpPr>
        <p:spPr/>
        <p:txBody>
          <a:bodyPr/>
          <a:lstStyle/>
          <a:p>
            <a:r>
              <a:rPr lang="en-US" dirty="0"/>
              <a:t>Religious Freedom</a:t>
            </a:r>
          </a:p>
        </p:txBody>
      </p:sp>
      <p:sp>
        <p:nvSpPr>
          <p:cNvPr id="3" name="Content Placeholder 2">
            <a:extLst>
              <a:ext uri="{FF2B5EF4-FFF2-40B4-BE49-F238E27FC236}">
                <a16:creationId xmlns:a16="http://schemas.microsoft.com/office/drawing/2014/main" id="{5392D685-94FE-4335-A5B1-8E601EC5109F}"/>
              </a:ext>
            </a:extLst>
          </p:cNvPr>
          <p:cNvSpPr>
            <a:spLocks noGrp="1"/>
          </p:cNvSpPr>
          <p:nvPr>
            <p:ph idx="1"/>
          </p:nvPr>
        </p:nvSpPr>
        <p:spPr>
          <a:xfrm>
            <a:off x="838200" y="1473063"/>
            <a:ext cx="10515600" cy="5019812"/>
          </a:xfrm>
        </p:spPr>
        <p:txBody>
          <a:bodyPr>
            <a:normAutofit fontScale="55000" lnSpcReduction="20000"/>
          </a:bodyPr>
          <a:lstStyle/>
          <a:p>
            <a:r>
              <a:rPr lang="en-US" sz="2800" dirty="0">
                <a:effectLst/>
                <a:latin typeface="Garamond" panose="02020404030301010803" pitchFamily="18" charset="0"/>
                <a:ea typeface="Calibri" panose="020F0502020204030204" pitchFamily="34" charset="0"/>
                <a:cs typeface="Garamond" panose="02020404030301010803" pitchFamily="18" charset="0"/>
              </a:rPr>
              <a:t>Guarantee the rights of individuals, organizations and businesses, to exercise their sincerely held religious beliefs by prohibiting local ordinances, state laws, or executive orders that violate those rights.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Committee Approved Bills</a:t>
            </a:r>
          </a:p>
          <a:p>
            <a:pPr lvl="1"/>
            <a:r>
              <a:rPr lang="en-US" dirty="0"/>
              <a:t>SB251 Paxton – Prohibit Closure of Churches</a:t>
            </a:r>
          </a:p>
          <a:p>
            <a:pPr lvl="1"/>
            <a:r>
              <a:rPr lang="en-US" dirty="0"/>
              <a:t>HB525 </a:t>
            </a:r>
            <a:r>
              <a:rPr lang="en-US" dirty="0" err="1"/>
              <a:t>Shaheen</a:t>
            </a:r>
            <a:r>
              <a:rPr lang="en-US" dirty="0"/>
              <a:t> – Religious Organizations are Essential</a:t>
            </a:r>
          </a:p>
          <a:p>
            <a:pPr lvl="1"/>
            <a:r>
              <a:rPr lang="en-US" dirty="0"/>
              <a:t>HB1218 </a:t>
            </a:r>
            <a:r>
              <a:rPr lang="en-US" dirty="0" err="1"/>
              <a:t>Oliverson</a:t>
            </a:r>
            <a:r>
              <a:rPr lang="en-US" dirty="0"/>
              <a:t> – Display of National Motto in Schools</a:t>
            </a:r>
          </a:p>
          <a:p>
            <a:pPr lvl="1"/>
            <a:r>
              <a:rPr lang="en-US" dirty="0"/>
              <a:t>HB1239 Sanford – Prohibit suspension of laws protecting Religious Freedom</a:t>
            </a:r>
          </a:p>
          <a:p>
            <a:pPr lvl="1"/>
            <a:r>
              <a:rPr lang="en-US" dirty="0"/>
              <a:t>HB1291 Bell, Keith - Relating to notice of the right to object to participation in an abortion procedure for health care personnel of a hospital or health care facility</a:t>
            </a:r>
          </a:p>
          <a:p>
            <a:pPr lvl="1"/>
            <a:r>
              <a:rPr lang="en-US" dirty="0"/>
              <a:t>HCR1 Stephenson - Supporting prayers, including the use of the word "God," at public gatherings and displays of the Ten Commandments in public educational institutions and other government buildings.</a:t>
            </a:r>
          </a:p>
          <a:p>
            <a:r>
              <a:rPr lang="en-US" dirty="0"/>
              <a:t>Bills Filed</a:t>
            </a:r>
          </a:p>
          <a:p>
            <a:pPr lvl="1"/>
            <a:r>
              <a:rPr lang="en-US" dirty="0"/>
              <a:t>HB188 Bernal - Prohibit Sexual Orientation Discrimination – </a:t>
            </a:r>
            <a:r>
              <a:rPr lang="en-US" dirty="0">
                <a:solidFill>
                  <a:srgbClr val="FF0000"/>
                </a:solidFill>
              </a:rPr>
              <a:t>Against</a:t>
            </a:r>
          </a:p>
          <a:p>
            <a:pPr lvl="1"/>
            <a:r>
              <a:rPr lang="en-US" dirty="0"/>
              <a:t>HB1424 </a:t>
            </a:r>
            <a:r>
              <a:rPr lang="en-US" dirty="0" err="1"/>
              <a:t>Oliverson</a:t>
            </a:r>
            <a:r>
              <a:rPr lang="en-US" dirty="0"/>
              <a:t> – Conscience Protection for Healthcare workers</a:t>
            </a:r>
          </a:p>
          <a:p>
            <a:pPr lvl="1"/>
            <a:r>
              <a:rPr lang="en-US" dirty="0"/>
              <a:t>HB1458 Swanson – Separation based on biological sex of athletic teams from schools</a:t>
            </a:r>
          </a:p>
          <a:p>
            <a:pPr lvl="1"/>
            <a:r>
              <a:rPr lang="en-US" dirty="0"/>
              <a:t>HB1487 Dean – Religious Organizations are essential</a:t>
            </a:r>
          </a:p>
          <a:p>
            <a:pPr lvl="1"/>
            <a:r>
              <a:rPr lang="en-US" dirty="0"/>
              <a:t>HB1569 Schofield – Regulation by HOA regarding religious displays</a:t>
            </a:r>
          </a:p>
          <a:p>
            <a:pPr lvl="1"/>
            <a:r>
              <a:rPr lang="en-US" dirty="0"/>
              <a:t>HB1579/SB654 White/</a:t>
            </a:r>
            <a:r>
              <a:rPr lang="en-US" dirty="0" err="1"/>
              <a:t>Gettencourt</a:t>
            </a:r>
            <a:r>
              <a:rPr lang="en-US" dirty="0"/>
              <a:t> – Free exercise of religion by inmates</a:t>
            </a:r>
          </a:p>
          <a:p>
            <a:pPr lvl="1"/>
            <a:r>
              <a:rPr lang="en-US" dirty="0"/>
              <a:t>HB1691 </a:t>
            </a:r>
            <a:r>
              <a:rPr lang="en-US" dirty="0" err="1"/>
              <a:t>Tinderholt</a:t>
            </a:r>
            <a:r>
              <a:rPr lang="en-US" dirty="0"/>
              <a:t> – Governor nor county/city official may prohibit religious activity</a:t>
            </a:r>
          </a:p>
          <a:p>
            <a:pPr lvl="1"/>
            <a:r>
              <a:rPr lang="en-US" dirty="0"/>
              <a:t>SB129 Johnson – Reflect Same-Sex marriage – </a:t>
            </a:r>
            <a:r>
              <a:rPr lang="en-US" dirty="0">
                <a:solidFill>
                  <a:srgbClr val="FF0000"/>
                </a:solidFill>
              </a:rPr>
              <a:t>Against</a:t>
            </a:r>
          </a:p>
          <a:p>
            <a:pPr lvl="1"/>
            <a:r>
              <a:rPr lang="en-US" dirty="0"/>
              <a:t>SB373 Perry - requiring public school students to participate in interscholastic athletic activities based on biological sex.</a:t>
            </a:r>
          </a:p>
          <a:p>
            <a:pPr lvl="1"/>
            <a:r>
              <a:rPr lang="en-US" dirty="0"/>
              <a:t>SJR27/HJR72 Hancock/Leach – Prohibit Limiting Religious Service</a:t>
            </a:r>
          </a:p>
          <a:p>
            <a:r>
              <a:rPr lang="en-US" dirty="0"/>
              <a:t>LP Chair – Abraham George </a:t>
            </a:r>
            <a:r>
              <a:rPr lang="en-US" sz="1800" b="1" u="sng" dirty="0">
                <a:solidFill>
                  <a:srgbClr val="0563C1"/>
                </a:solidFill>
                <a:effectLst/>
                <a:latin typeface="Garamond-Bold"/>
                <a:ea typeface="Calibri" panose="020F0502020204030204" pitchFamily="34" charset="0"/>
                <a:cs typeface="Garamond-Bold"/>
                <a:hlinkClick r:id="rId2"/>
              </a:rPr>
              <a:t>contact@abrahamgeorge.com</a:t>
            </a:r>
            <a:r>
              <a:rPr lang="en-US" sz="1800" b="1" dirty="0">
                <a:effectLst/>
                <a:latin typeface="Garamond-Bold"/>
                <a:ea typeface="Calibri" panose="020F0502020204030204" pitchFamily="34" charset="0"/>
                <a:cs typeface="Garamond-Bold"/>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334016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B75F7-3B54-43C0-97B9-F7BFDDB967E8}"/>
              </a:ext>
            </a:extLst>
          </p:cNvPr>
          <p:cNvSpPr>
            <a:spLocks noGrp="1"/>
          </p:cNvSpPr>
          <p:nvPr>
            <p:ph type="title"/>
          </p:nvPr>
        </p:nvSpPr>
        <p:spPr/>
        <p:txBody>
          <a:bodyPr/>
          <a:lstStyle/>
          <a:p>
            <a:r>
              <a:rPr lang="en-US" dirty="0"/>
              <a:t>Children &amp; Gender Modification</a:t>
            </a:r>
          </a:p>
        </p:txBody>
      </p:sp>
      <p:sp>
        <p:nvSpPr>
          <p:cNvPr id="3" name="Content Placeholder 2">
            <a:extLst>
              <a:ext uri="{FF2B5EF4-FFF2-40B4-BE49-F238E27FC236}">
                <a16:creationId xmlns:a16="http://schemas.microsoft.com/office/drawing/2014/main" id="{F5D480A1-30A3-42D0-B17E-91C5808F4E49}"/>
              </a:ext>
            </a:extLst>
          </p:cNvPr>
          <p:cNvSpPr>
            <a:spLocks noGrp="1"/>
          </p:cNvSpPr>
          <p:nvPr>
            <p:ph idx="1"/>
          </p:nvPr>
        </p:nvSpPr>
        <p:spPr/>
        <p:txBody>
          <a:bodyPr>
            <a:normAutofit fontScale="92500" lnSpcReduction="10000"/>
          </a:bodyPr>
          <a:lstStyle/>
          <a:p>
            <a:r>
              <a:rPr lang="en-US" dirty="0"/>
              <a:t>Abolish the following practices for minors: intervention to prevent natural progression of puberty; administration of opposite sex hormones; and performance of any type of gender reassignment surgery.</a:t>
            </a:r>
          </a:p>
          <a:p>
            <a:r>
              <a:rPr lang="en-US" dirty="0"/>
              <a:t>Committee Approved Bills</a:t>
            </a:r>
          </a:p>
          <a:p>
            <a:pPr lvl="1"/>
            <a:r>
              <a:rPr lang="en-US" dirty="0"/>
              <a:t>HB068 Toth – Puberty blockers &amp; Gender Reassignment is abuse of child</a:t>
            </a:r>
          </a:p>
          <a:p>
            <a:pPr lvl="1"/>
            <a:r>
              <a:rPr lang="en-US" dirty="0"/>
              <a:t>HB1399 Krause – Prohibitions on procedures for gender transitioning, reassignment, or dysphoria</a:t>
            </a:r>
          </a:p>
          <a:p>
            <a:r>
              <a:rPr lang="en-US" dirty="0"/>
              <a:t>Bills Filed</a:t>
            </a:r>
          </a:p>
          <a:p>
            <a:pPr lvl="1"/>
            <a:r>
              <a:rPr lang="en-US" dirty="0"/>
              <a:t>HB407/HB560/SB97 Hernandez/Israel/Menendez – Counseling against Sexual Orientation is unprofessional – </a:t>
            </a:r>
            <a:r>
              <a:rPr lang="en-US" dirty="0">
                <a:solidFill>
                  <a:srgbClr val="FF0000"/>
                </a:solidFill>
              </a:rPr>
              <a:t>Against</a:t>
            </a:r>
          </a:p>
          <a:p>
            <a:pPr lvl="1"/>
            <a:r>
              <a:rPr lang="en-US" dirty="0"/>
              <a:t>HCR2  Swanson – Pornography is Public Health Crisis</a:t>
            </a:r>
          </a:p>
          <a:p>
            <a:r>
              <a:rPr lang="en-US" dirty="0"/>
              <a:t>LP Chair – Jill Glover </a:t>
            </a:r>
            <a:r>
              <a:rPr lang="en-US" sz="1800" b="1" u="sng" dirty="0">
                <a:solidFill>
                  <a:srgbClr val="0563C1"/>
                </a:solidFill>
                <a:effectLst/>
                <a:latin typeface="Garamond-Bold"/>
                <a:ea typeface="Calibri" panose="020F0502020204030204" pitchFamily="34" charset="0"/>
                <a:cs typeface="Garamond-Bold"/>
                <a:hlinkClick r:id="rId2"/>
              </a:rPr>
              <a:t>j.glover6@verizon.net</a:t>
            </a:r>
            <a:endParaRPr lang="en-US" dirty="0"/>
          </a:p>
        </p:txBody>
      </p:sp>
    </p:spTree>
    <p:extLst>
      <p:ext uri="{BB962C8B-B14F-4D97-AF65-F5344CB8AC3E}">
        <p14:creationId xmlns:p14="http://schemas.microsoft.com/office/powerpoint/2010/main" val="2771612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7C2F-C122-4E1E-A86B-8A90CCEB595D}"/>
              </a:ext>
            </a:extLst>
          </p:cNvPr>
          <p:cNvSpPr>
            <a:spLocks noGrp="1"/>
          </p:cNvSpPr>
          <p:nvPr>
            <p:ph type="title"/>
          </p:nvPr>
        </p:nvSpPr>
        <p:spPr/>
        <p:txBody>
          <a:bodyPr/>
          <a:lstStyle/>
          <a:p>
            <a:r>
              <a:rPr lang="en-US" dirty="0"/>
              <a:t>Abolish Abortion</a:t>
            </a:r>
          </a:p>
        </p:txBody>
      </p:sp>
      <p:sp>
        <p:nvSpPr>
          <p:cNvPr id="3" name="Content Placeholder 2">
            <a:extLst>
              <a:ext uri="{FF2B5EF4-FFF2-40B4-BE49-F238E27FC236}">
                <a16:creationId xmlns:a16="http://schemas.microsoft.com/office/drawing/2014/main" id="{A093E276-6C61-496B-829E-A8859721C66A}"/>
              </a:ext>
            </a:extLst>
          </p:cNvPr>
          <p:cNvSpPr>
            <a:spLocks noGrp="1"/>
          </p:cNvSpPr>
          <p:nvPr>
            <p:ph idx="1"/>
          </p:nvPr>
        </p:nvSpPr>
        <p:spPr>
          <a:xfrm>
            <a:off x="838200" y="1537252"/>
            <a:ext cx="10515600" cy="5128591"/>
          </a:xfrm>
        </p:spPr>
        <p:txBody>
          <a:bodyPr>
            <a:normAutofit fontScale="70000" lnSpcReduction="20000"/>
          </a:bodyPr>
          <a:lstStyle/>
          <a:p>
            <a:r>
              <a:rPr lang="en-US" sz="2800" dirty="0">
                <a:effectLst/>
                <a:latin typeface="Garamond" panose="02020404030301010803" pitchFamily="18" charset="0"/>
                <a:ea typeface="Calibri" panose="020F0502020204030204" pitchFamily="34" charset="0"/>
                <a:cs typeface="Garamond" panose="02020404030301010803" pitchFamily="18" charset="0"/>
              </a:rPr>
              <a:t>Abolish abortion by ensuring the right to life and equal protection of the laws to all preborn children</a:t>
            </a:r>
          </a:p>
          <a:p>
            <a:r>
              <a:rPr lang="en-US" dirty="0"/>
              <a:t>Committee Approved Bills</a:t>
            </a:r>
          </a:p>
          <a:p>
            <a:pPr lvl="1"/>
            <a:r>
              <a:rPr lang="en-US" dirty="0"/>
              <a:t>HB1280 Capriglione - Relating to prohibition of abortion; providing a civil penalty; creating a criminal offense. (Companion SB391 – Paxton, Bettencourt, </a:t>
            </a:r>
            <a:r>
              <a:rPr lang="en-US" dirty="0" err="1"/>
              <a:t>etal</a:t>
            </a:r>
            <a:r>
              <a:rPr lang="en-US" dirty="0"/>
              <a:t>.</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HB1623 Toth – Personhood rights for born &amp; preborn Human beings</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HJR80 </a:t>
            </a:r>
            <a:r>
              <a:rPr lang="en-US" dirty="0" err="1">
                <a:effectLst/>
                <a:latin typeface="Calibri" panose="020F0502020204030204" pitchFamily="34" charset="0"/>
                <a:ea typeface="Calibri" panose="020F0502020204030204" pitchFamily="34" charset="0"/>
                <a:cs typeface="Times New Roman" panose="02020603050405020304" pitchFamily="18" charset="0"/>
              </a:rPr>
              <a:t>Slawson</a:t>
            </a:r>
            <a:r>
              <a:rPr lang="en-US" dirty="0">
                <a:effectLst/>
                <a:latin typeface="Calibri" panose="020F0502020204030204" pitchFamily="34" charset="0"/>
                <a:ea typeface="Calibri" panose="020F0502020204030204" pitchFamily="34" charset="0"/>
                <a:cs typeface="Times New Roman" panose="02020603050405020304" pitchFamily="18" charset="0"/>
              </a:rPr>
              <a:t> – Clarifying Constitution no right to abortion</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SB391 Paxton, Bettencourt, </a:t>
            </a:r>
            <a:r>
              <a:rPr lang="en-US" dirty="0" err="1">
                <a:effectLst/>
                <a:latin typeface="Calibri" panose="020F0502020204030204" pitchFamily="34" charset="0"/>
                <a:ea typeface="Calibri" panose="020F0502020204030204" pitchFamily="34" charset="0"/>
                <a:cs typeface="Times New Roman" panose="02020603050405020304" pitchFamily="18" charset="0"/>
              </a:rPr>
              <a:t>etal</a:t>
            </a:r>
            <a:r>
              <a:rPr lang="en-US" dirty="0">
                <a:effectLst/>
                <a:latin typeface="Calibri" panose="020F0502020204030204" pitchFamily="34" charset="0"/>
                <a:ea typeface="Calibri" panose="020F0502020204030204" pitchFamily="34" charset="0"/>
                <a:cs typeface="Times New Roman" panose="02020603050405020304" pitchFamily="18" charset="0"/>
              </a:rPr>
              <a:t>. (Companion HB1280)</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SJR25 Hall - Proposing a constitutional amendment guaranteeing the right to life of unborn children.</a:t>
            </a:r>
            <a:r>
              <a:rPr lang="en-US" dirty="0"/>
              <a:t> </a:t>
            </a:r>
          </a:p>
          <a:p>
            <a:pPr lvl="1"/>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Bills Filed</a:t>
            </a:r>
          </a:p>
          <a:p>
            <a:pPr lvl="1"/>
            <a:r>
              <a:rPr lang="en-US" dirty="0"/>
              <a:t>HB42 Swanson – Insurance can’t require abortions</a:t>
            </a:r>
          </a:p>
          <a:p>
            <a:pPr lvl="1"/>
            <a:r>
              <a:rPr lang="en-US" dirty="0"/>
              <a:t>HB44 Swanson – Penalty for certain abortions</a:t>
            </a:r>
          </a:p>
          <a:p>
            <a:pPr lvl="1"/>
            <a:r>
              <a:rPr lang="en-US" dirty="0"/>
              <a:t>HB69 Toth         - Prohibit abortion after 12 weeks</a:t>
            </a:r>
          </a:p>
          <a:p>
            <a:pPr lvl="1"/>
            <a:r>
              <a:rPr lang="en-US" dirty="0"/>
              <a:t>HB92 Swanson – Civil liability for certain abortions</a:t>
            </a:r>
          </a:p>
          <a:p>
            <a:pPr lvl="1"/>
            <a:r>
              <a:rPr lang="en-US" dirty="0"/>
              <a:t>HB1165 </a:t>
            </a:r>
            <a:r>
              <a:rPr lang="en-US" dirty="0" err="1"/>
              <a:t>Slawson</a:t>
            </a:r>
            <a:r>
              <a:rPr lang="en-US" dirty="0"/>
              <a:t> – Heartbeat</a:t>
            </a:r>
          </a:p>
          <a:p>
            <a:pPr lvl="1"/>
            <a:r>
              <a:rPr lang="en-US" dirty="0"/>
              <a:t>HB1173 Noble – Prohibit logistical support by government entity for abortion (Comp.SB650)</a:t>
            </a:r>
          </a:p>
          <a:p>
            <a:pPr lvl="1"/>
            <a:r>
              <a:rPr lang="en-US" dirty="0"/>
              <a:t>HB1620 Ramos – repeal SB22 of 2019 – </a:t>
            </a:r>
            <a:r>
              <a:rPr lang="en-US" dirty="0">
                <a:solidFill>
                  <a:srgbClr val="C00000"/>
                </a:solidFill>
              </a:rPr>
              <a:t>Against</a:t>
            </a:r>
          </a:p>
          <a:p>
            <a:pPr lvl="1"/>
            <a:r>
              <a:rPr lang="en-US" dirty="0"/>
              <a:t>SB650 Campbell – (Companion to HB1173)</a:t>
            </a:r>
          </a:p>
          <a:p>
            <a:r>
              <a:rPr lang="en-US" dirty="0"/>
              <a:t>LP Chair – Jon Ker </a:t>
            </a:r>
            <a:r>
              <a:rPr lang="en-US" sz="1800" b="1" u="sng" dirty="0">
                <a:solidFill>
                  <a:srgbClr val="0563C1"/>
                </a:solidFill>
                <a:effectLst/>
                <a:latin typeface="Garamond-Bold"/>
                <a:ea typeface="Calibri" panose="020F0502020204030204" pitchFamily="34" charset="0"/>
                <a:cs typeface="Garamond-Bold"/>
                <a:hlinkClick r:id="rId2"/>
              </a:rPr>
              <a:t>sd22col.ker@gmail.com</a:t>
            </a:r>
            <a:endParaRPr lang="en-US" sz="1800" b="1" dirty="0">
              <a:effectLst/>
              <a:latin typeface="Garamond-Bold"/>
              <a:ea typeface="Calibri" panose="020F0502020204030204" pitchFamily="34" charset="0"/>
              <a:cs typeface="Garamond-Bold"/>
            </a:endParaRPr>
          </a:p>
        </p:txBody>
      </p:sp>
    </p:spTree>
    <p:extLst>
      <p:ext uri="{BB962C8B-B14F-4D97-AF65-F5344CB8AC3E}">
        <p14:creationId xmlns:p14="http://schemas.microsoft.com/office/powerpoint/2010/main" val="45760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8C9B7-4924-428A-A4C0-DB3DF9DCD5B7}"/>
              </a:ext>
            </a:extLst>
          </p:cNvPr>
          <p:cNvSpPr>
            <a:spLocks noGrp="1"/>
          </p:cNvSpPr>
          <p:nvPr>
            <p:ph type="title"/>
          </p:nvPr>
        </p:nvSpPr>
        <p:spPr/>
        <p:txBody>
          <a:bodyPr/>
          <a:lstStyle/>
          <a:p>
            <a:r>
              <a:rPr lang="en-US" dirty="0"/>
              <a:t>Constitutional Carry</a:t>
            </a:r>
          </a:p>
        </p:txBody>
      </p:sp>
      <p:sp>
        <p:nvSpPr>
          <p:cNvPr id="3" name="Content Placeholder 2">
            <a:extLst>
              <a:ext uri="{FF2B5EF4-FFF2-40B4-BE49-F238E27FC236}">
                <a16:creationId xmlns:a16="http://schemas.microsoft.com/office/drawing/2014/main" id="{A496769E-B922-4693-B478-40F366BFFF2C}"/>
              </a:ext>
            </a:extLst>
          </p:cNvPr>
          <p:cNvSpPr>
            <a:spLocks noGrp="1"/>
          </p:cNvSpPr>
          <p:nvPr>
            <p:ph idx="1"/>
          </p:nvPr>
        </p:nvSpPr>
        <p:spPr/>
        <p:txBody>
          <a:bodyPr>
            <a:normAutofit fontScale="92500" lnSpcReduction="20000"/>
          </a:bodyPr>
          <a:lstStyle/>
          <a:p>
            <a:r>
              <a:rPr lang="en-US" dirty="0">
                <a:effectLst/>
                <a:latin typeface="Garamond" panose="02020404030301010803" pitchFamily="18" charset="0"/>
                <a:ea typeface="Calibri" panose="020F0502020204030204" pitchFamily="34" charset="0"/>
                <a:cs typeface="Garamond" panose="02020404030301010803" pitchFamily="18" charset="0"/>
              </a:rPr>
              <a:t>Allow Texans who legally own firearms to carry them openly or concealed without a permit, while maintaining the option of a permit for reciprocity purposes.</a:t>
            </a:r>
          </a:p>
          <a:p>
            <a:r>
              <a:rPr lang="en-US" dirty="0"/>
              <a:t>Committee Approved Bills</a:t>
            </a:r>
          </a:p>
          <a:p>
            <a:pPr lvl="1"/>
            <a:r>
              <a:rPr lang="en-US" dirty="0">
                <a:latin typeface="Garamond" panose="02020404030301010803" pitchFamily="18" charset="0"/>
                <a:ea typeface="Calibri" panose="020F0502020204030204" pitchFamily="34" charset="0"/>
                <a:cs typeface="Times New Roman" panose="02020603050405020304" pitchFamily="18" charset="0"/>
              </a:rPr>
              <a:t>HB1238 </a:t>
            </a:r>
            <a:r>
              <a:rPr lang="en-US" dirty="0" err="1">
                <a:latin typeface="Garamond" panose="02020404030301010803" pitchFamily="18" charset="0"/>
                <a:ea typeface="Calibri" panose="020F0502020204030204" pitchFamily="34" charset="0"/>
                <a:cs typeface="Times New Roman" panose="02020603050405020304" pitchFamily="18" charset="0"/>
              </a:rPr>
              <a:t>Biedermann</a:t>
            </a:r>
            <a:r>
              <a:rPr lang="en-US" dirty="0">
                <a:latin typeface="Garamond" panose="02020404030301010803" pitchFamily="18" charset="0"/>
                <a:ea typeface="Calibri" panose="020F0502020204030204" pitchFamily="34" charset="0"/>
                <a:cs typeface="Times New Roman" panose="02020603050405020304" pitchFamily="18" charset="0"/>
              </a:rPr>
              <a:t> - provisions governing the carrying of a firearm </a:t>
            </a:r>
          </a:p>
          <a:p>
            <a:r>
              <a:rPr lang="en-US" dirty="0">
                <a:effectLst/>
                <a:latin typeface="Garamond" panose="02020404030301010803" pitchFamily="18" charset="0"/>
                <a:ea typeface="Calibri" panose="020F0502020204030204" pitchFamily="34" charset="0"/>
                <a:cs typeface="Times New Roman" panose="02020603050405020304" pitchFamily="18" charset="0"/>
              </a:rPr>
              <a:t>Bills Filed</a:t>
            </a:r>
          </a:p>
          <a:p>
            <a:pPr lvl="1"/>
            <a:r>
              <a:rPr lang="en-US" dirty="0">
                <a:latin typeface="Garamond" panose="02020404030301010803" pitchFamily="18" charset="0"/>
                <a:ea typeface="Calibri" panose="020F0502020204030204" pitchFamily="34" charset="0"/>
                <a:cs typeface="Times New Roman" panose="02020603050405020304" pitchFamily="18" charset="0"/>
              </a:rPr>
              <a:t>HB1094 </a:t>
            </a:r>
            <a:r>
              <a:rPr lang="en-US" dirty="0" err="1">
                <a:latin typeface="Garamond" panose="02020404030301010803" pitchFamily="18" charset="0"/>
                <a:ea typeface="Calibri" panose="020F0502020204030204" pitchFamily="34" charset="0"/>
                <a:cs typeface="Times New Roman" panose="02020603050405020304" pitchFamily="18" charset="0"/>
              </a:rPr>
              <a:t>Oliverson</a:t>
            </a:r>
            <a:r>
              <a:rPr lang="en-US" dirty="0">
                <a:latin typeface="Garamond" panose="02020404030301010803" pitchFamily="18" charset="0"/>
                <a:ea typeface="Calibri" panose="020F0502020204030204" pitchFamily="34" charset="0"/>
                <a:cs typeface="Times New Roman" panose="02020603050405020304" pitchFamily="18" charset="0"/>
              </a:rPr>
              <a:t> - Relating to authorizing certain persons to carry a handgun without a license.</a:t>
            </a:r>
          </a:p>
          <a:p>
            <a:pPr lvl="1"/>
            <a:r>
              <a:rPr lang="en-US" dirty="0">
                <a:latin typeface="Garamond" panose="02020404030301010803" pitchFamily="18" charset="0"/>
                <a:ea typeface="Calibri" panose="020F0502020204030204" pitchFamily="34" charset="0"/>
                <a:cs typeface="Times New Roman" panose="02020603050405020304" pitchFamily="18" charset="0"/>
              </a:rPr>
              <a:t>SB540 Springer, Buckingham – Authorizing person to carry a handgun</a:t>
            </a:r>
          </a:p>
          <a:p>
            <a:pPr lvl="1"/>
            <a:r>
              <a:rPr lang="en-US" dirty="0">
                <a:latin typeface="Garamond" panose="02020404030301010803" pitchFamily="18" charset="0"/>
                <a:ea typeface="Calibri" panose="020F0502020204030204" pitchFamily="34" charset="0"/>
                <a:cs typeface="Times New Roman" panose="02020603050405020304" pitchFamily="18" charset="0"/>
              </a:rPr>
              <a:t>SB541 Springer – Can’t enforce Federal firearm law if it conflicts with State law</a:t>
            </a:r>
          </a:p>
          <a:p>
            <a:pPr lvl="1"/>
            <a:r>
              <a:rPr lang="en-US" dirty="0">
                <a:effectLst/>
                <a:latin typeface="Garamond" panose="02020404030301010803" pitchFamily="18" charset="0"/>
                <a:ea typeface="Calibri" panose="020F0502020204030204" pitchFamily="34" charset="0"/>
                <a:cs typeface="Times New Roman" panose="02020603050405020304" pitchFamily="18" charset="0"/>
              </a:rPr>
              <a:t>SJR24 Hall - Proposing a constitutional amendment to prohibit the legislature from requiring a license or permit for the wearing of arms.</a:t>
            </a:r>
          </a:p>
          <a:p>
            <a:r>
              <a:rPr lang="en-US" dirty="0">
                <a:effectLst/>
                <a:latin typeface="Garamond" panose="02020404030301010803" pitchFamily="18" charset="0"/>
                <a:ea typeface="Calibri" panose="020F0502020204030204" pitchFamily="34" charset="0"/>
                <a:cs typeface="Times New Roman" panose="02020603050405020304" pitchFamily="18" charset="0"/>
              </a:rPr>
              <a:t>LP Chair – Stephen Stanley </a:t>
            </a:r>
            <a:r>
              <a:rPr lang="en-US" sz="1800" b="1" u="sng" dirty="0">
                <a:solidFill>
                  <a:srgbClr val="0563C1"/>
                </a:solidFill>
                <a:effectLst/>
                <a:latin typeface="Garamond-Bold"/>
                <a:ea typeface="Calibri" panose="020F0502020204030204" pitchFamily="34" charset="0"/>
                <a:cs typeface="Garamond-Bold"/>
                <a:hlinkClick r:id="rId2"/>
              </a:rPr>
              <a:t>sd02srecman@gmail.com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85290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C1DC-7FF5-4FF7-B427-FA915B7D77FD}"/>
              </a:ext>
            </a:extLst>
          </p:cNvPr>
          <p:cNvSpPr>
            <a:spLocks noGrp="1"/>
          </p:cNvSpPr>
          <p:nvPr>
            <p:ph type="title"/>
          </p:nvPr>
        </p:nvSpPr>
        <p:spPr/>
        <p:txBody>
          <a:bodyPr/>
          <a:lstStyle/>
          <a:p>
            <a:r>
              <a:rPr lang="en-US" dirty="0"/>
              <a:t>Monument Protection</a:t>
            </a:r>
          </a:p>
        </p:txBody>
      </p:sp>
      <p:sp>
        <p:nvSpPr>
          <p:cNvPr id="3" name="Content Placeholder 2">
            <a:extLst>
              <a:ext uri="{FF2B5EF4-FFF2-40B4-BE49-F238E27FC236}">
                <a16:creationId xmlns:a16="http://schemas.microsoft.com/office/drawing/2014/main" id="{66776083-DB24-4A5C-987E-50B963E40790}"/>
              </a:ext>
            </a:extLst>
          </p:cNvPr>
          <p:cNvSpPr>
            <a:spLocks noGrp="1"/>
          </p:cNvSpPr>
          <p:nvPr>
            <p:ph idx="1"/>
          </p:nvPr>
        </p:nvSpPr>
        <p:spPr>
          <a:xfrm>
            <a:off x="838200" y="1444487"/>
            <a:ext cx="10515600" cy="5208104"/>
          </a:xfrm>
        </p:spPr>
        <p:txBody>
          <a:bodyPr>
            <a:normAutofit fontScale="92500"/>
          </a:bodyPr>
          <a:lstStyle/>
          <a:p>
            <a:r>
              <a:rPr lang="en-US" dirty="0"/>
              <a:t>All monuments or markers in our state shall be protected by law from being removed, defaced, destroyed, or otherwise dishonored. In particular, specific protection shall be given to the Alamo Cenotaph which shall not be removed from its current location off the Alamo Battlefield footprint.</a:t>
            </a:r>
          </a:p>
          <a:p>
            <a:r>
              <a:rPr lang="en-US" dirty="0"/>
              <a:t>Committee Approved Bills</a:t>
            </a:r>
          </a:p>
          <a:p>
            <a:pPr lvl="1"/>
            <a:r>
              <a:rPr lang="en-US" dirty="0"/>
              <a:t>HB446 Allison    - 3</a:t>
            </a:r>
            <a:r>
              <a:rPr lang="en-US" baseline="30000" dirty="0"/>
              <a:t>rd</a:t>
            </a:r>
            <a:r>
              <a:rPr lang="en-US" dirty="0"/>
              <a:t> Degree Felony for criminal mischief</a:t>
            </a:r>
          </a:p>
          <a:p>
            <a:pPr lvl="1"/>
            <a:r>
              <a:rPr lang="en-US" dirty="0"/>
              <a:t>HB1079 Perez – Return Battleship Texas to San Jacinto upon refurbishment</a:t>
            </a:r>
          </a:p>
          <a:p>
            <a:r>
              <a:rPr lang="en-US" dirty="0"/>
              <a:t>Bills Filed</a:t>
            </a:r>
          </a:p>
          <a:p>
            <a:pPr lvl="1"/>
            <a:r>
              <a:rPr lang="en-US" dirty="0"/>
              <a:t>HB1186 </a:t>
            </a:r>
            <a:r>
              <a:rPr lang="en-US" dirty="0" err="1"/>
              <a:t>Anchia</a:t>
            </a:r>
            <a:r>
              <a:rPr lang="en-US" dirty="0"/>
              <a:t> – Remove Monuments around Capital – </a:t>
            </a:r>
            <a:r>
              <a:rPr lang="en-US" dirty="0">
                <a:solidFill>
                  <a:srgbClr val="FF0000"/>
                </a:solidFill>
              </a:rPr>
              <a:t>Against</a:t>
            </a:r>
          </a:p>
          <a:p>
            <a:pPr lvl="1"/>
            <a:r>
              <a:rPr lang="en-US" dirty="0"/>
              <a:t>H</a:t>
            </a:r>
            <a:r>
              <a:rPr lang="en-US" sz="1800" dirty="0">
                <a:solidFill>
                  <a:srgbClr val="000000"/>
                </a:solidFill>
                <a:latin typeface="Arial" panose="020B0604020202020204" pitchFamily="34" charset="0"/>
              </a:rPr>
              <a:t>B1644 Sherman – Texas Historical Commission rule on application for removal</a:t>
            </a:r>
            <a:endParaRPr lang="en-US" dirty="0"/>
          </a:p>
          <a:p>
            <a:pPr lvl="1"/>
            <a:r>
              <a:rPr lang="en-US" dirty="0"/>
              <a:t>HCR17 Reynolds – Replace Children of Confederacy plague with Victims of Convict Leasing - </a:t>
            </a:r>
            <a:r>
              <a:rPr lang="en-US" dirty="0">
                <a:solidFill>
                  <a:srgbClr val="FF0000"/>
                </a:solidFill>
              </a:rPr>
              <a:t>Against</a:t>
            </a:r>
            <a:endParaRPr lang="en-US" dirty="0"/>
          </a:p>
          <a:p>
            <a:r>
              <a:rPr lang="en-US" dirty="0"/>
              <a:t>LP Chair – David Wylie </a:t>
            </a:r>
            <a:r>
              <a:rPr lang="en-US" sz="1800" b="1" u="sng" dirty="0">
                <a:solidFill>
                  <a:srgbClr val="0563C1"/>
                </a:solidFill>
                <a:effectLst/>
                <a:latin typeface="Garamond-Bold"/>
                <a:ea typeface="Calibri" panose="020F0502020204030204" pitchFamily="34" charset="0"/>
                <a:cs typeface="Garamond-Bold"/>
                <a:hlinkClick r:id="rId2"/>
              </a:rPr>
              <a:t>davidwwylie@gmail.com</a:t>
            </a:r>
            <a:r>
              <a:rPr lang="en-US" sz="1800" b="1" dirty="0">
                <a:effectLst/>
                <a:latin typeface="Garamond-Bold"/>
                <a:ea typeface="Calibri" panose="020F0502020204030204" pitchFamily="34" charset="0"/>
                <a:cs typeface="Garamond-Bold"/>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9623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TotalTime>
  <Words>1543</Words>
  <Application>Microsoft Office PowerPoint</Application>
  <PresentationFormat>Widescreen</PresentationFormat>
  <Paragraphs>155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Courier New</vt:lpstr>
      <vt:lpstr>Garamond</vt:lpstr>
      <vt:lpstr>Garamond-Bold</vt:lpstr>
      <vt:lpstr>Office Theme</vt:lpstr>
      <vt:lpstr> 2021 Legislative Priorities</vt:lpstr>
      <vt:lpstr>KEY LINKS</vt:lpstr>
      <vt:lpstr>Legislative Priorities</vt:lpstr>
      <vt:lpstr>Election Integrity</vt:lpstr>
      <vt:lpstr>Religious Freedom</vt:lpstr>
      <vt:lpstr>Children &amp; Gender Modification</vt:lpstr>
      <vt:lpstr>Abolish Abortion</vt:lpstr>
      <vt:lpstr>Constitutional Carry</vt:lpstr>
      <vt:lpstr>Monument Protection</vt:lpstr>
      <vt:lpstr>School Choice</vt:lpstr>
      <vt:lpstr>Ban Taxpayer Funded Lobbying</vt:lpstr>
      <vt:lpstr>Executive Overreach</vt:lpstr>
      <vt:lpstr>Other Bills</vt:lpstr>
      <vt:lpstr>RPT Legislative Priority Updated Information</vt:lpstr>
      <vt:lpstr>Strategic Texas Action Team</vt:lpstr>
      <vt:lpstr>How can I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RPT Legislative Priorities</dc:title>
  <dc:creator>Tom Nobis</dc:creator>
  <cp:lastModifiedBy>Karen Johnson</cp:lastModifiedBy>
  <cp:revision>59</cp:revision>
  <cp:lastPrinted>2021-02-08T22:22:25Z</cp:lastPrinted>
  <dcterms:created xsi:type="dcterms:W3CDTF">2020-11-21T14:24:21Z</dcterms:created>
  <dcterms:modified xsi:type="dcterms:W3CDTF">2021-03-19T15:08:20Z</dcterms:modified>
</cp:coreProperties>
</file>